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Tahoma"/>
        <a:ea typeface="Tahoma"/>
        <a:cs typeface="Tahoma"/>
        <a:sym typeface="Tahom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Tahoma"/>
        <a:ea typeface="Tahoma"/>
        <a:cs typeface="Tahoma"/>
        <a:sym typeface="Tahom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Tahoma"/>
        <a:ea typeface="Tahoma"/>
        <a:cs typeface="Tahoma"/>
        <a:sym typeface="Tahom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Tahoma"/>
        <a:ea typeface="Tahoma"/>
        <a:cs typeface="Tahoma"/>
        <a:sym typeface="Tahom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Tahoma"/>
        <a:ea typeface="Tahoma"/>
        <a:cs typeface="Tahoma"/>
        <a:sym typeface="Tahom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Tahoma"/>
        <a:ea typeface="Tahoma"/>
        <a:cs typeface="Tahoma"/>
        <a:sym typeface="Tahom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Tahoma"/>
        <a:ea typeface="Tahoma"/>
        <a:cs typeface="Tahoma"/>
        <a:sym typeface="Tahom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Tahoma"/>
        <a:ea typeface="Tahoma"/>
        <a:cs typeface="Tahoma"/>
        <a:sym typeface="Tahom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Tahoma"/>
        <a:ea typeface="Tahoma"/>
        <a:cs typeface="Tahoma"/>
        <a:sym typeface="Tahom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ahoma"/>
          <a:ea typeface="Tahoma"/>
          <a:cs typeface="Tahoma"/>
        </a:font>
        <a:srgbClr val="5A5C6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D2FF"/>
          </a:solidFill>
        </a:fill>
      </a:tcStyle>
    </a:wholeTbl>
    <a:band2H>
      <a:tcTxStyle/>
      <a:tcStyle>
        <a:tcBdr/>
        <a:fill>
          <a:solidFill>
            <a:srgbClr val="EFEAFF"/>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ahoma"/>
          <a:ea typeface="Tahoma"/>
          <a:cs typeface="Tahoma"/>
        </a:font>
        <a:srgbClr val="5A5C6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ahoma"/>
          <a:ea typeface="Tahoma"/>
          <a:cs typeface="Tahoma"/>
        </a:font>
        <a:srgbClr val="5A5C6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ahoma"/>
          <a:ea typeface="Tahoma"/>
          <a:cs typeface="Tahoma"/>
        </a:font>
        <a:srgbClr val="5A5C6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A"/>
          </a:solidFill>
        </a:fill>
      </a:tcStyle>
    </a:wholeTbl>
    <a:band2H>
      <a:tcTxStyle/>
      <a:tcStyle>
        <a:tcBdr/>
        <a:fill>
          <a:solidFill>
            <a:srgbClr val="FFFFFF"/>
          </a:solidFill>
        </a:fill>
      </a:tcStyle>
    </a:band2H>
    <a:firstCol>
      <a:tcTxStyle b="on" i="off">
        <a:font>
          <a:latin typeface="Tahoma"/>
          <a:ea typeface="Tahoma"/>
          <a:cs typeface="Tahom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ahoma"/>
          <a:ea typeface="Tahoma"/>
          <a:cs typeface="Tahoma"/>
        </a:font>
        <a:srgbClr val="5A5C6C"/>
      </a:tcTxStyle>
      <a:tcStyle>
        <a:tcBdr>
          <a:left>
            <a:ln w="12700" cap="flat">
              <a:noFill/>
              <a:miter lim="400000"/>
            </a:ln>
          </a:left>
          <a:right>
            <a:ln w="12700" cap="flat">
              <a:noFill/>
              <a:miter lim="400000"/>
            </a:ln>
          </a:right>
          <a:top>
            <a:ln w="50800" cap="flat">
              <a:solidFill>
                <a:srgbClr val="5A5C6C"/>
              </a:solidFill>
              <a:prstDash val="solid"/>
              <a:round/>
            </a:ln>
          </a:top>
          <a:bottom>
            <a:ln w="25400" cap="flat">
              <a:solidFill>
                <a:srgbClr val="5A5C6C"/>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ahoma"/>
          <a:ea typeface="Tahoma"/>
          <a:cs typeface="Tahoma"/>
        </a:font>
        <a:srgbClr val="FFFFFF"/>
      </a:tcTxStyle>
      <a:tcStyle>
        <a:tcBdr>
          <a:left>
            <a:ln w="12700" cap="flat">
              <a:noFill/>
              <a:miter lim="400000"/>
            </a:ln>
          </a:left>
          <a:right>
            <a:ln w="12700" cap="flat">
              <a:noFill/>
              <a:miter lim="400000"/>
            </a:ln>
          </a:right>
          <a:top>
            <a:ln w="25400" cap="flat">
              <a:solidFill>
                <a:srgbClr val="5A5C6C"/>
              </a:solidFill>
              <a:prstDash val="solid"/>
              <a:round/>
            </a:ln>
          </a:top>
          <a:bottom>
            <a:ln w="25400" cap="flat">
              <a:solidFill>
                <a:srgbClr val="5A5C6C"/>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ahoma"/>
          <a:ea typeface="Tahoma"/>
          <a:cs typeface="Tahoma"/>
        </a:font>
        <a:srgbClr val="5A5C6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1D3"/>
          </a:solidFill>
        </a:fill>
      </a:tcStyle>
    </a:wholeTbl>
    <a:band2H>
      <a:tcTxStyle/>
      <a:tcStyle>
        <a:tcBdr/>
        <a:fill>
          <a:solidFill>
            <a:srgbClr val="E9E9EA"/>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A5C6C"/>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A5C6C"/>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A5C6C"/>
          </a:solidFill>
        </a:fill>
      </a:tcStyle>
    </a:firstRow>
  </a:tblStyle>
  <a:tblStyle styleId="{2708684C-4D16-4618-839F-0558EEFCDFE6}" styleName="">
    <a:tblBg/>
    <a:wholeTbl>
      <a:tcTxStyle b="off"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2" d="100"/>
          <a:sy n="72" d="100"/>
        </p:scale>
        <p:origin x="-128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15EAD2-7C08-D441-9E7C-1EF1D33F28C1}" type="datetimeFigureOut">
              <a:rPr lang="en-US" smtClean="0"/>
              <a:t>9/26/16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28EEC2-07D4-B448-9D6D-D1804BE57E4F}" type="slidenum">
              <a:rPr lang="en-US" smtClean="0"/>
              <a:t>‹#›</a:t>
            </a:fld>
            <a:endParaRPr lang="en-US"/>
          </a:p>
        </p:txBody>
      </p:sp>
    </p:spTree>
    <p:extLst>
      <p:ext uri="{BB962C8B-B14F-4D97-AF65-F5344CB8AC3E}">
        <p14:creationId xmlns:p14="http://schemas.microsoft.com/office/powerpoint/2010/main" val="3240618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xfrm>
            <a:off x="1143000" y="685800"/>
            <a:ext cx="4572000" cy="3429000"/>
          </a:xfrm>
          <a:prstGeom prst="rect">
            <a:avLst/>
          </a:prstGeom>
        </p:spPr>
        <p:txBody>
          <a:bodyPr/>
          <a:lstStyle/>
          <a:p>
            <a:endParaRPr/>
          </a:p>
        </p:txBody>
      </p:sp>
      <p:sp>
        <p:nvSpPr>
          <p:cNvPr id="178" name="Shape 17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5251220"/>
      </p:ext>
    </p:extLst>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Arial"/>
      </a:defRPr>
    </a:lvl1pPr>
    <a:lvl2pPr indent="228600" latinLnBrk="0">
      <a:spcBef>
        <a:spcPts val="400"/>
      </a:spcBef>
      <a:defRPr sz="1200">
        <a:latin typeface="+mn-lt"/>
        <a:ea typeface="+mn-ea"/>
        <a:cs typeface="+mn-cs"/>
        <a:sym typeface="Arial"/>
      </a:defRPr>
    </a:lvl2pPr>
    <a:lvl3pPr indent="457200" latinLnBrk="0">
      <a:spcBef>
        <a:spcPts val="400"/>
      </a:spcBef>
      <a:defRPr sz="1200">
        <a:latin typeface="+mn-lt"/>
        <a:ea typeface="+mn-ea"/>
        <a:cs typeface="+mn-cs"/>
        <a:sym typeface="Arial"/>
      </a:defRPr>
    </a:lvl3pPr>
    <a:lvl4pPr indent="685800" latinLnBrk="0">
      <a:spcBef>
        <a:spcPts val="400"/>
      </a:spcBef>
      <a:defRPr sz="1200">
        <a:latin typeface="+mn-lt"/>
        <a:ea typeface="+mn-ea"/>
        <a:cs typeface="+mn-cs"/>
        <a:sym typeface="Arial"/>
      </a:defRPr>
    </a:lvl4pPr>
    <a:lvl5pPr indent="914400" latinLnBrk="0">
      <a:spcBef>
        <a:spcPts val="400"/>
      </a:spcBef>
      <a:defRPr sz="1200">
        <a:latin typeface="+mn-lt"/>
        <a:ea typeface="+mn-ea"/>
        <a:cs typeface="+mn-cs"/>
        <a:sym typeface="Arial"/>
      </a:defRPr>
    </a:lvl5pPr>
    <a:lvl6pPr indent="1143000" latinLnBrk="0">
      <a:spcBef>
        <a:spcPts val="400"/>
      </a:spcBef>
      <a:defRPr sz="1200">
        <a:latin typeface="+mn-lt"/>
        <a:ea typeface="+mn-ea"/>
        <a:cs typeface="+mn-cs"/>
        <a:sym typeface="Arial"/>
      </a:defRPr>
    </a:lvl6pPr>
    <a:lvl7pPr indent="1371600" latinLnBrk="0">
      <a:spcBef>
        <a:spcPts val="400"/>
      </a:spcBef>
      <a:defRPr sz="1200">
        <a:latin typeface="+mn-lt"/>
        <a:ea typeface="+mn-ea"/>
        <a:cs typeface="+mn-cs"/>
        <a:sym typeface="Arial"/>
      </a:defRPr>
    </a:lvl7pPr>
    <a:lvl8pPr indent="1600200" latinLnBrk="0">
      <a:spcBef>
        <a:spcPts val="400"/>
      </a:spcBef>
      <a:defRPr sz="1200">
        <a:latin typeface="+mn-lt"/>
        <a:ea typeface="+mn-ea"/>
        <a:cs typeface="+mn-cs"/>
        <a:sym typeface="Arial"/>
      </a:defRPr>
    </a:lvl8pPr>
    <a:lvl9pPr indent="1828800" latinLnBrk="0">
      <a:spcBef>
        <a:spcPts val="400"/>
      </a:spcBef>
      <a:defRPr sz="1200">
        <a:latin typeface="+mn-lt"/>
        <a:ea typeface="+mn-ea"/>
        <a:cs typeface="+mn-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62" name="Shape 16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69" name="Shape 169"/>
          <p:cNvSpPr>
            <a:spLocks noGrp="1"/>
          </p:cNvSpPr>
          <p:nvPr>
            <p:ph type="title"/>
          </p:nvPr>
        </p:nvSpPr>
        <p:spPr>
          <a:xfrm>
            <a:off x="301625" y="228600"/>
            <a:ext cx="8540750" cy="1143000"/>
          </a:xfrm>
          <a:prstGeom prst="rect">
            <a:avLst/>
          </a:prstGeom>
        </p:spPr>
        <p:txBody>
          <a:bodyPr>
            <a:normAutofit/>
          </a:bodyPr>
          <a:lstStyle/>
          <a:p>
            <a:r>
              <a:t>Title Text</a:t>
            </a:r>
          </a:p>
        </p:txBody>
      </p:sp>
      <p:sp>
        <p:nvSpPr>
          <p:cNvPr id="170" name="Shape 170"/>
          <p:cNvSpPr>
            <a:spLocks noGrp="1"/>
          </p:cNvSpPr>
          <p:nvPr>
            <p:ph type="body" idx="1"/>
          </p:nvPr>
        </p:nvSpPr>
        <p:spPr>
          <a:xfrm>
            <a:off x="301625" y="1600200"/>
            <a:ext cx="8540750" cy="4498975"/>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71" name="Shape 171"/>
          <p:cNvSpPr>
            <a:spLocks noGrp="1"/>
          </p:cNvSpPr>
          <p:nvPr>
            <p:ph type="sldNum" sz="quarter" idx="2"/>
          </p:nvPr>
        </p:nvSpPr>
        <p:spPr>
          <a:xfrm>
            <a:off x="8596401" y="6248400"/>
            <a:ext cx="242799" cy="243840"/>
          </a:xfrm>
          <a:prstGeom prst="rect">
            <a:avLst/>
          </a:prstGeom>
        </p:spPr>
        <p:txBody>
          <a:bodyPr/>
          <a:lstStyle>
            <a:lvl1pPr>
              <a:defRPr>
                <a:effectLst>
                  <a:outerShdw blurRad="12700" dist="25400" dir="2700000" rotWithShape="0">
                    <a:srgbClr val="000000"/>
                  </a:outerShdw>
                </a:effectLst>
                <a:latin typeface="Tahoma"/>
                <a:ea typeface="Tahoma"/>
                <a:cs typeface="Tahoma"/>
                <a:sym typeface="Tahoma"/>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25462"/>
            </a:gs>
            <a:gs pos="100000">
              <a:srgbClr val="5A5C6C"/>
            </a:gs>
          </a:gsLst>
          <a:lin ang="16200000" scaled="0"/>
        </a:gradFill>
        <a:effectLst/>
      </p:bgPr>
    </p:bg>
    <p:spTree>
      <p:nvGrpSpPr>
        <p:cNvPr id="1" name=""/>
        <p:cNvGrpSpPr/>
        <p:nvPr/>
      </p:nvGrpSpPr>
      <p:grpSpPr>
        <a:xfrm>
          <a:off x="0" y="0"/>
          <a:ext cx="0" cy="0"/>
          <a:chOff x="0" y="0"/>
          <a:chExt cx="0" cy="0"/>
        </a:xfrm>
      </p:grpSpPr>
      <p:grpSp>
        <p:nvGrpSpPr>
          <p:cNvPr id="152" name="Group 152"/>
          <p:cNvGrpSpPr/>
          <p:nvPr/>
        </p:nvGrpSpPr>
        <p:grpSpPr>
          <a:xfrm>
            <a:off x="3707" y="1422400"/>
            <a:ext cx="9143468" cy="5435600"/>
            <a:chOff x="0" y="0"/>
            <a:chExt cx="9143467" cy="5435600"/>
          </a:xfrm>
        </p:grpSpPr>
        <p:grpSp>
          <p:nvGrpSpPr>
            <p:cNvPr id="15" name="Group 15"/>
            <p:cNvGrpSpPr/>
            <p:nvPr/>
          </p:nvGrpSpPr>
          <p:grpSpPr>
            <a:xfrm>
              <a:off x="28042" y="0"/>
              <a:ext cx="9115426" cy="5435600"/>
              <a:chOff x="0" y="0"/>
              <a:chExt cx="9115425" cy="5435600"/>
            </a:xfrm>
          </p:grpSpPr>
          <p:sp>
            <p:nvSpPr>
              <p:cNvPr id="2" name="Shape 2"/>
              <p:cNvSpPr/>
              <p:nvPr/>
            </p:nvSpPr>
            <p:spPr>
              <a:xfrm>
                <a:off x="2189162" y="349250"/>
                <a:ext cx="4468813" cy="3349625"/>
              </a:xfrm>
              <a:custGeom>
                <a:avLst/>
                <a:gdLst/>
                <a:ahLst/>
                <a:cxnLst>
                  <a:cxn ang="0">
                    <a:pos x="wd2" y="hd2"/>
                  </a:cxn>
                  <a:cxn ang="5400000">
                    <a:pos x="wd2" y="hd2"/>
                  </a:cxn>
                  <a:cxn ang="10800000">
                    <a:pos x="wd2" y="hd2"/>
                  </a:cxn>
                  <a:cxn ang="16200000">
                    <a:pos x="wd2" y="hd2"/>
                  </a:cxn>
                </a:cxnLst>
                <a:rect l="0" t="0" r="r" b="b"/>
                <a:pathLst>
                  <a:path w="21600" h="21600" extrusionOk="0">
                    <a:moveTo>
                      <a:pt x="7290" y="870"/>
                    </a:moveTo>
                    <a:lnTo>
                      <a:pt x="4819" y="4484"/>
                    </a:lnTo>
                    <a:lnTo>
                      <a:pt x="506" y="4822"/>
                    </a:lnTo>
                    <a:lnTo>
                      <a:pt x="0" y="6419"/>
                    </a:lnTo>
                    <a:lnTo>
                      <a:pt x="2854" y="10503"/>
                    </a:lnTo>
                    <a:lnTo>
                      <a:pt x="4688" y="9234"/>
                    </a:lnTo>
                    <a:lnTo>
                      <a:pt x="7612" y="11107"/>
                    </a:lnTo>
                    <a:lnTo>
                      <a:pt x="8563" y="13707"/>
                    </a:lnTo>
                    <a:lnTo>
                      <a:pt x="8310" y="14844"/>
                    </a:lnTo>
                    <a:lnTo>
                      <a:pt x="8625" y="16983"/>
                    </a:lnTo>
                    <a:lnTo>
                      <a:pt x="8816" y="20464"/>
                    </a:lnTo>
                    <a:lnTo>
                      <a:pt x="11226" y="21600"/>
                    </a:lnTo>
                    <a:lnTo>
                      <a:pt x="12937" y="20730"/>
                    </a:lnTo>
                    <a:lnTo>
                      <a:pt x="12300" y="18191"/>
                    </a:lnTo>
                    <a:lnTo>
                      <a:pt x="15277" y="15918"/>
                    </a:lnTo>
                    <a:lnTo>
                      <a:pt x="17503" y="15785"/>
                    </a:lnTo>
                    <a:lnTo>
                      <a:pt x="18769" y="13912"/>
                    </a:lnTo>
                    <a:lnTo>
                      <a:pt x="18116" y="10247"/>
                    </a:lnTo>
                    <a:lnTo>
                      <a:pt x="19996" y="9142"/>
                    </a:lnTo>
                    <a:lnTo>
                      <a:pt x="21600" y="4648"/>
                    </a:lnTo>
                    <a:lnTo>
                      <a:pt x="19321" y="0"/>
                    </a:lnTo>
                  </a:path>
                </a:pathLst>
              </a:custGeom>
              <a:noFill/>
              <a:ln w="15240" cap="flat">
                <a:solidFill>
                  <a:srgbClr val="5B5D6B"/>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 name="Shape 3"/>
              <p:cNvSpPr/>
              <p:nvPr/>
            </p:nvSpPr>
            <p:spPr>
              <a:xfrm>
                <a:off x="1035050" y="349250"/>
                <a:ext cx="6296025" cy="3756025"/>
              </a:xfrm>
              <a:custGeom>
                <a:avLst/>
                <a:gdLst/>
                <a:ahLst/>
                <a:cxnLst>
                  <a:cxn ang="0">
                    <a:pos x="wd2" y="hd2"/>
                  </a:cxn>
                  <a:cxn ang="5400000">
                    <a:pos x="wd2" y="hd2"/>
                  </a:cxn>
                  <a:cxn ang="10800000">
                    <a:pos x="wd2" y="hd2"/>
                  </a:cxn>
                  <a:cxn ang="16200000">
                    <a:pos x="wd2" y="hd2"/>
                  </a:cxn>
                </a:cxnLst>
                <a:rect l="0" t="0" r="r" b="b"/>
                <a:pathLst>
                  <a:path w="21600" h="21600" extrusionOk="0">
                    <a:moveTo>
                      <a:pt x="7750" y="593"/>
                    </a:moveTo>
                    <a:lnTo>
                      <a:pt x="6252" y="2392"/>
                    </a:lnTo>
                    <a:lnTo>
                      <a:pt x="5087" y="1972"/>
                    </a:lnTo>
                    <a:lnTo>
                      <a:pt x="2881" y="2867"/>
                    </a:lnTo>
                    <a:lnTo>
                      <a:pt x="948" y="2985"/>
                    </a:lnTo>
                    <a:lnTo>
                      <a:pt x="0" y="5733"/>
                    </a:lnTo>
                    <a:lnTo>
                      <a:pt x="496" y="6628"/>
                    </a:lnTo>
                    <a:lnTo>
                      <a:pt x="1258" y="5971"/>
                    </a:lnTo>
                    <a:lnTo>
                      <a:pt x="2342" y="6272"/>
                    </a:lnTo>
                    <a:lnTo>
                      <a:pt x="2745" y="7760"/>
                    </a:lnTo>
                    <a:lnTo>
                      <a:pt x="1890" y="9312"/>
                    </a:lnTo>
                    <a:lnTo>
                      <a:pt x="2881" y="10444"/>
                    </a:lnTo>
                    <a:lnTo>
                      <a:pt x="3959" y="10088"/>
                    </a:lnTo>
                    <a:lnTo>
                      <a:pt x="4907" y="11101"/>
                    </a:lnTo>
                    <a:lnTo>
                      <a:pt x="6841" y="11220"/>
                    </a:lnTo>
                    <a:lnTo>
                      <a:pt x="8774" y="13009"/>
                    </a:lnTo>
                    <a:lnTo>
                      <a:pt x="9226" y="15273"/>
                    </a:lnTo>
                    <a:lnTo>
                      <a:pt x="8818" y="19336"/>
                    </a:lnTo>
                    <a:lnTo>
                      <a:pt x="9226" y="20705"/>
                    </a:lnTo>
                    <a:lnTo>
                      <a:pt x="11611" y="20468"/>
                    </a:lnTo>
                    <a:lnTo>
                      <a:pt x="12467" y="21600"/>
                    </a:lnTo>
                    <a:lnTo>
                      <a:pt x="14128" y="18679"/>
                    </a:lnTo>
                    <a:lnTo>
                      <a:pt x="13817" y="16588"/>
                    </a:lnTo>
                    <a:lnTo>
                      <a:pt x="15348" y="15273"/>
                    </a:lnTo>
                    <a:lnTo>
                      <a:pt x="16426" y="15693"/>
                    </a:lnTo>
                    <a:lnTo>
                      <a:pt x="17864" y="14744"/>
                    </a:lnTo>
                    <a:lnTo>
                      <a:pt x="18545" y="10718"/>
                    </a:lnTo>
                    <a:lnTo>
                      <a:pt x="19841" y="8417"/>
                    </a:lnTo>
                    <a:lnTo>
                      <a:pt x="21600" y="8180"/>
                    </a:lnTo>
                    <a:lnTo>
                      <a:pt x="21284" y="6692"/>
                    </a:lnTo>
                    <a:lnTo>
                      <a:pt x="19982" y="5140"/>
                    </a:lnTo>
                    <a:lnTo>
                      <a:pt x="20789" y="1917"/>
                    </a:lnTo>
                    <a:lnTo>
                      <a:pt x="19552" y="0"/>
                    </a:lnTo>
                  </a:path>
                </a:pathLst>
              </a:custGeom>
              <a:noFill/>
              <a:ln w="16510" cap="flat">
                <a:solidFill>
                  <a:srgbClr val="5B5D6B"/>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 name="Shape 4"/>
              <p:cNvSpPr/>
              <p:nvPr/>
            </p:nvSpPr>
            <p:spPr>
              <a:xfrm>
                <a:off x="0" y="274637"/>
                <a:ext cx="9099550" cy="4932363"/>
              </a:xfrm>
              <a:custGeom>
                <a:avLst/>
                <a:gdLst/>
                <a:ahLst/>
                <a:cxnLst>
                  <a:cxn ang="0">
                    <a:pos x="wd2" y="hd2"/>
                  </a:cxn>
                  <a:cxn ang="5400000">
                    <a:pos x="wd2" y="hd2"/>
                  </a:cxn>
                  <a:cxn ang="10800000">
                    <a:pos x="wd2" y="hd2"/>
                  </a:cxn>
                  <a:cxn ang="16200000">
                    <a:pos x="wd2" y="hd2"/>
                  </a:cxn>
                </a:cxnLst>
                <a:rect l="0" t="0" r="r" b="b"/>
                <a:pathLst>
                  <a:path w="21600" h="21600" extrusionOk="0">
                    <a:moveTo>
                      <a:pt x="305" y="0"/>
                    </a:moveTo>
                    <a:lnTo>
                      <a:pt x="501" y="2280"/>
                    </a:lnTo>
                    <a:lnTo>
                      <a:pt x="0" y="4630"/>
                    </a:lnTo>
                    <a:lnTo>
                      <a:pt x="313" y="8488"/>
                    </a:lnTo>
                    <a:lnTo>
                      <a:pt x="1556" y="10532"/>
                    </a:lnTo>
                    <a:lnTo>
                      <a:pt x="3320" y="11818"/>
                    </a:lnTo>
                    <a:lnTo>
                      <a:pt x="5426" y="11478"/>
                    </a:lnTo>
                    <a:lnTo>
                      <a:pt x="6613" y="13487"/>
                    </a:lnTo>
                    <a:lnTo>
                      <a:pt x="6229" y="14780"/>
                    </a:lnTo>
                    <a:lnTo>
                      <a:pt x="4281" y="14891"/>
                    </a:lnTo>
                    <a:lnTo>
                      <a:pt x="3433" y="14050"/>
                    </a:lnTo>
                    <a:lnTo>
                      <a:pt x="2785" y="14891"/>
                    </a:lnTo>
                    <a:lnTo>
                      <a:pt x="3595" y="17547"/>
                    </a:lnTo>
                    <a:lnTo>
                      <a:pt x="3667" y="20196"/>
                    </a:lnTo>
                    <a:lnTo>
                      <a:pt x="5694" y="21600"/>
                    </a:lnTo>
                    <a:lnTo>
                      <a:pt x="6195" y="20314"/>
                    </a:lnTo>
                    <a:lnTo>
                      <a:pt x="7827" y="19445"/>
                    </a:lnTo>
                    <a:lnTo>
                      <a:pt x="9835" y="20592"/>
                    </a:lnTo>
                    <a:lnTo>
                      <a:pt x="12142" y="19549"/>
                    </a:lnTo>
                    <a:lnTo>
                      <a:pt x="12974" y="20314"/>
                    </a:lnTo>
                    <a:lnTo>
                      <a:pt x="14549" y="18409"/>
                    </a:lnTo>
                    <a:lnTo>
                      <a:pt x="15544" y="16066"/>
                    </a:lnTo>
                    <a:lnTo>
                      <a:pt x="16464" y="16115"/>
                    </a:lnTo>
                    <a:lnTo>
                      <a:pt x="17161" y="16998"/>
                    </a:lnTo>
                    <a:lnTo>
                      <a:pt x="18898" y="14891"/>
                    </a:lnTo>
                    <a:lnTo>
                      <a:pt x="20364" y="15190"/>
                    </a:lnTo>
                    <a:lnTo>
                      <a:pt x="21600" y="14384"/>
                    </a:lnTo>
                  </a:path>
                </a:pathLst>
              </a:custGeom>
              <a:noFill/>
              <a:ln w="16510" cap="flat">
                <a:solidFill>
                  <a:srgbClr val="5B5D6B"/>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5" name="Shape 5"/>
              <p:cNvSpPr/>
              <p:nvPr/>
            </p:nvSpPr>
            <p:spPr>
              <a:xfrm>
                <a:off x="352425" y="395287"/>
                <a:ext cx="8750300" cy="4381501"/>
              </a:xfrm>
              <a:custGeom>
                <a:avLst/>
                <a:gdLst/>
                <a:ahLst/>
                <a:cxnLst>
                  <a:cxn ang="0">
                    <a:pos x="wd2" y="hd2"/>
                  </a:cxn>
                  <a:cxn ang="5400000">
                    <a:pos x="wd2" y="hd2"/>
                  </a:cxn>
                  <a:cxn ang="10800000">
                    <a:pos x="wd2" y="hd2"/>
                  </a:cxn>
                  <a:cxn ang="16200000">
                    <a:pos x="wd2" y="hd2"/>
                  </a:cxn>
                </a:cxnLst>
                <a:rect l="0" t="0" r="r" b="b"/>
                <a:pathLst>
                  <a:path w="21600" h="21600" extrusionOk="0">
                    <a:moveTo>
                      <a:pt x="940" y="0"/>
                    </a:moveTo>
                    <a:lnTo>
                      <a:pt x="0" y="2630"/>
                    </a:lnTo>
                    <a:lnTo>
                      <a:pt x="321" y="6425"/>
                    </a:lnTo>
                    <a:lnTo>
                      <a:pt x="952" y="6832"/>
                    </a:lnTo>
                    <a:lnTo>
                      <a:pt x="1854" y="8507"/>
                    </a:lnTo>
                    <a:lnTo>
                      <a:pt x="2183" y="11277"/>
                    </a:lnTo>
                    <a:lnTo>
                      <a:pt x="3288" y="11731"/>
                    </a:lnTo>
                    <a:lnTo>
                      <a:pt x="4930" y="10557"/>
                    </a:lnTo>
                    <a:lnTo>
                      <a:pt x="5122" y="11684"/>
                    </a:lnTo>
                    <a:lnTo>
                      <a:pt x="6352" y="11841"/>
                    </a:lnTo>
                    <a:lnTo>
                      <a:pt x="7297" y="14596"/>
                    </a:lnTo>
                    <a:lnTo>
                      <a:pt x="6536" y="16951"/>
                    </a:lnTo>
                    <a:lnTo>
                      <a:pt x="5126" y="17350"/>
                    </a:lnTo>
                    <a:lnTo>
                      <a:pt x="3887" y="16998"/>
                    </a:lnTo>
                    <a:lnTo>
                      <a:pt x="3539" y="17562"/>
                    </a:lnTo>
                    <a:lnTo>
                      <a:pt x="3950" y="18900"/>
                    </a:lnTo>
                    <a:lnTo>
                      <a:pt x="3887" y="19863"/>
                    </a:lnTo>
                    <a:lnTo>
                      <a:pt x="4456" y="21600"/>
                    </a:lnTo>
                    <a:lnTo>
                      <a:pt x="6509" y="20528"/>
                    </a:lnTo>
                    <a:lnTo>
                      <a:pt x="6760" y="19503"/>
                    </a:lnTo>
                    <a:lnTo>
                      <a:pt x="7426" y="19964"/>
                    </a:lnTo>
                    <a:lnTo>
                      <a:pt x="9162" y="19158"/>
                    </a:lnTo>
                    <a:lnTo>
                      <a:pt x="9573" y="21240"/>
                    </a:lnTo>
                    <a:lnTo>
                      <a:pt x="11247" y="19886"/>
                    </a:lnTo>
                    <a:lnTo>
                      <a:pt x="12791" y="20277"/>
                    </a:lnTo>
                    <a:lnTo>
                      <a:pt x="13802" y="18994"/>
                    </a:lnTo>
                    <a:lnTo>
                      <a:pt x="14084" y="16286"/>
                    </a:lnTo>
                    <a:lnTo>
                      <a:pt x="15726" y="16333"/>
                    </a:lnTo>
                    <a:lnTo>
                      <a:pt x="15949" y="15057"/>
                    </a:lnTo>
                    <a:lnTo>
                      <a:pt x="16611" y="15112"/>
                    </a:lnTo>
                    <a:lnTo>
                      <a:pt x="17497" y="16388"/>
                    </a:lnTo>
                    <a:lnTo>
                      <a:pt x="18951" y="14197"/>
                    </a:lnTo>
                    <a:lnTo>
                      <a:pt x="20475" y="13970"/>
                    </a:lnTo>
                    <a:lnTo>
                      <a:pt x="21032" y="12295"/>
                    </a:lnTo>
                    <a:lnTo>
                      <a:pt x="21600" y="12404"/>
                    </a:lnTo>
                  </a:path>
                </a:pathLst>
              </a:custGeom>
              <a:noFill/>
              <a:ln w="15240" cap="flat">
                <a:solidFill>
                  <a:srgbClr val="5B5D6B"/>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6" name="Shape 6"/>
              <p:cNvSpPr/>
              <p:nvPr/>
            </p:nvSpPr>
            <p:spPr>
              <a:xfrm>
                <a:off x="7651750" y="139700"/>
                <a:ext cx="1254125" cy="1887538"/>
              </a:xfrm>
              <a:custGeom>
                <a:avLst/>
                <a:gdLst/>
                <a:ahLst/>
                <a:cxnLst>
                  <a:cxn ang="0">
                    <a:pos x="wd2" y="hd2"/>
                  </a:cxn>
                  <a:cxn ang="5400000">
                    <a:pos x="wd2" y="hd2"/>
                  </a:cxn>
                  <a:cxn ang="10800000">
                    <a:pos x="wd2" y="hd2"/>
                  </a:cxn>
                  <a:cxn ang="16200000">
                    <a:pos x="wd2" y="hd2"/>
                  </a:cxn>
                </a:cxnLst>
                <a:rect l="0" t="0" r="r" b="b"/>
                <a:pathLst>
                  <a:path w="21600" h="21600" extrusionOk="0">
                    <a:moveTo>
                      <a:pt x="3801" y="0"/>
                    </a:moveTo>
                    <a:lnTo>
                      <a:pt x="5742" y="4233"/>
                    </a:lnTo>
                    <a:lnTo>
                      <a:pt x="4347" y="11681"/>
                    </a:lnTo>
                    <a:lnTo>
                      <a:pt x="12413" y="14006"/>
                    </a:lnTo>
                    <a:lnTo>
                      <a:pt x="16542" y="19002"/>
                    </a:lnTo>
                    <a:lnTo>
                      <a:pt x="21600" y="21600"/>
                    </a:lnTo>
                    <a:lnTo>
                      <a:pt x="14765" y="20183"/>
                    </a:lnTo>
                    <a:lnTo>
                      <a:pt x="9925" y="16041"/>
                    </a:lnTo>
                    <a:lnTo>
                      <a:pt x="3801" y="15478"/>
                    </a:lnTo>
                    <a:lnTo>
                      <a:pt x="0" y="9065"/>
                    </a:lnTo>
                    <a:lnTo>
                      <a:pt x="1312" y="3797"/>
                    </a:lnTo>
                  </a:path>
                </a:pathLst>
              </a:custGeom>
              <a:noFill/>
              <a:ln w="15240" cap="flat">
                <a:solidFill>
                  <a:srgbClr val="5B5D6B"/>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7" name="Shape 7"/>
              <p:cNvSpPr/>
              <p:nvPr/>
            </p:nvSpPr>
            <p:spPr>
              <a:xfrm>
                <a:off x="8180387" y="0"/>
                <a:ext cx="919163" cy="17732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775" y="6343"/>
                    </a:lnTo>
                    <a:lnTo>
                      <a:pt x="336" y="12743"/>
                    </a:lnTo>
                    <a:lnTo>
                      <a:pt x="1492" y="14755"/>
                    </a:lnTo>
                    <a:lnTo>
                      <a:pt x="8730" y="14290"/>
                    </a:lnTo>
                    <a:lnTo>
                      <a:pt x="12833" y="20401"/>
                    </a:lnTo>
                    <a:lnTo>
                      <a:pt x="21600" y="21600"/>
                    </a:lnTo>
                  </a:path>
                </a:pathLst>
              </a:custGeom>
              <a:noFill/>
              <a:ln w="16510" cap="flat">
                <a:solidFill>
                  <a:srgbClr val="5B5D6B"/>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8" name="Shape 8"/>
              <p:cNvSpPr/>
              <p:nvPr/>
            </p:nvSpPr>
            <p:spPr>
              <a:xfrm>
                <a:off x="5192712" y="114300"/>
                <a:ext cx="3922713" cy="3803650"/>
              </a:xfrm>
              <a:custGeom>
                <a:avLst/>
                <a:gdLst/>
                <a:ahLst/>
                <a:cxnLst>
                  <a:cxn ang="0">
                    <a:pos x="wd2" y="hd2"/>
                  </a:cxn>
                  <a:cxn ang="5400000">
                    <a:pos x="wd2" y="hd2"/>
                  </a:cxn>
                  <a:cxn ang="10800000">
                    <a:pos x="wd2" y="hd2"/>
                  </a:cxn>
                  <a:cxn ang="16200000">
                    <a:pos x="wd2" y="hd2"/>
                  </a:cxn>
                </a:cxnLst>
                <a:rect l="0" t="0" r="r" b="b"/>
                <a:pathLst>
                  <a:path w="21600" h="21600" extrusionOk="0">
                    <a:moveTo>
                      <a:pt x="9773" y="0"/>
                    </a:moveTo>
                    <a:lnTo>
                      <a:pt x="10306" y="2028"/>
                    </a:lnTo>
                    <a:lnTo>
                      <a:pt x="12177" y="3056"/>
                    </a:lnTo>
                    <a:lnTo>
                      <a:pt x="12273" y="4940"/>
                    </a:lnTo>
                    <a:lnTo>
                      <a:pt x="11731" y="6599"/>
                    </a:lnTo>
                    <a:lnTo>
                      <a:pt x="12535" y="8339"/>
                    </a:lnTo>
                    <a:lnTo>
                      <a:pt x="12719" y="9998"/>
                    </a:lnTo>
                    <a:lnTo>
                      <a:pt x="11460" y="10295"/>
                    </a:lnTo>
                    <a:lnTo>
                      <a:pt x="8095" y="12477"/>
                    </a:lnTo>
                    <a:lnTo>
                      <a:pt x="8523" y="13126"/>
                    </a:lnTo>
                    <a:lnTo>
                      <a:pt x="8357" y="14640"/>
                    </a:lnTo>
                    <a:lnTo>
                      <a:pt x="6836" y="16380"/>
                    </a:lnTo>
                    <a:lnTo>
                      <a:pt x="4712" y="17832"/>
                    </a:lnTo>
                    <a:lnTo>
                      <a:pt x="1329" y="18264"/>
                    </a:lnTo>
                    <a:lnTo>
                      <a:pt x="166" y="20293"/>
                    </a:lnTo>
                    <a:lnTo>
                      <a:pt x="0" y="21600"/>
                    </a:lnTo>
                    <a:lnTo>
                      <a:pt x="1862" y="19644"/>
                    </a:lnTo>
                    <a:lnTo>
                      <a:pt x="5498" y="18841"/>
                    </a:lnTo>
                    <a:lnTo>
                      <a:pt x="7815" y="17183"/>
                    </a:lnTo>
                    <a:lnTo>
                      <a:pt x="10752" y="17904"/>
                    </a:lnTo>
                    <a:lnTo>
                      <a:pt x="14581" y="17183"/>
                    </a:lnTo>
                    <a:lnTo>
                      <a:pt x="17334" y="15731"/>
                    </a:lnTo>
                    <a:lnTo>
                      <a:pt x="17605" y="14424"/>
                    </a:lnTo>
                    <a:lnTo>
                      <a:pt x="19555" y="13486"/>
                    </a:lnTo>
                    <a:lnTo>
                      <a:pt x="20621" y="13991"/>
                    </a:lnTo>
                    <a:lnTo>
                      <a:pt x="21600" y="13333"/>
                    </a:lnTo>
                  </a:path>
                </a:pathLst>
              </a:custGeom>
              <a:noFill/>
              <a:ln w="16510" cap="flat">
                <a:solidFill>
                  <a:srgbClr val="5B5D6B"/>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9" name="Shape 9"/>
              <p:cNvSpPr/>
              <p:nvPr/>
            </p:nvSpPr>
            <p:spPr>
              <a:xfrm>
                <a:off x="3724275" y="271462"/>
                <a:ext cx="2220913" cy="2141538"/>
              </a:xfrm>
              <a:custGeom>
                <a:avLst/>
                <a:gdLst/>
                <a:ahLst/>
                <a:cxnLst>
                  <a:cxn ang="0">
                    <a:pos x="wd2" y="hd2"/>
                  </a:cxn>
                  <a:cxn ang="5400000">
                    <a:pos x="wd2" y="hd2"/>
                  </a:cxn>
                  <a:cxn ang="10800000">
                    <a:pos x="wd2" y="hd2"/>
                  </a:cxn>
                  <a:cxn ang="16200000">
                    <a:pos x="wd2" y="hd2"/>
                  </a:cxn>
                </a:cxnLst>
                <a:rect l="0" t="0" r="r" b="b"/>
                <a:pathLst>
                  <a:path w="21600" h="21600" extrusionOk="0">
                    <a:moveTo>
                      <a:pt x="9573" y="2482"/>
                    </a:moveTo>
                    <a:lnTo>
                      <a:pt x="6500" y="2482"/>
                    </a:lnTo>
                    <a:lnTo>
                      <a:pt x="3165" y="8118"/>
                    </a:lnTo>
                    <a:lnTo>
                      <a:pt x="0" y="10776"/>
                    </a:lnTo>
                    <a:lnTo>
                      <a:pt x="7519" y="12537"/>
                    </a:lnTo>
                    <a:lnTo>
                      <a:pt x="6562" y="16156"/>
                    </a:lnTo>
                    <a:lnTo>
                      <a:pt x="9526" y="17389"/>
                    </a:lnTo>
                    <a:lnTo>
                      <a:pt x="7689" y="21600"/>
                    </a:lnTo>
                    <a:lnTo>
                      <a:pt x="14837" y="16572"/>
                    </a:lnTo>
                    <a:lnTo>
                      <a:pt x="14297" y="12425"/>
                    </a:lnTo>
                    <a:lnTo>
                      <a:pt x="18234" y="11993"/>
                    </a:lnTo>
                    <a:lnTo>
                      <a:pt x="21600" y="9623"/>
                    </a:lnTo>
                    <a:lnTo>
                      <a:pt x="20303" y="6661"/>
                    </a:lnTo>
                    <a:lnTo>
                      <a:pt x="20705" y="3138"/>
                    </a:lnTo>
                    <a:lnTo>
                      <a:pt x="18080" y="2626"/>
                    </a:lnTo>
                    <a:lnTo>
                      <a:pt x="14328" y="0"/>
                    </a:lnTo>
                    <a:lnTo>
                      <a:pt x="9573" y="2482"/>
                    </a:lnTo>
                    <a:close/>
                  </a:path>
                </a:pathLst>
              </a:custGeom>
              <a:noFill/>
              <a:ln w="17780" cap="flat">
                <a:solidFill>
                  <a:srgbClr val="5B5D6B"/>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0" name="Shape 10"/>
              <p:cNvSpPr/>
              <p:nvPr/>
            </p:nvSpPr>
            <p:spPr>
              <a:xfrm>
                <a:off x="6754812" y="1801812"/>
                <a:ext cx="1993901" cy="1285876"/>
              </a:xfrm>
              <a:custGeom>
                <a:avLst/>
                <a:gdLst/>
                <a:ahLst/>
                <a:cxnLst>
                  <a:cxn ang="0">
                    <a:pos x="wd2" y="hd2"/>
                  </a:cxn>
                  <a:cxn ang="5400000">
                    <a:pos x="wd2" y="hd2"/>
                  </a:cxn>
                  <a:cxn ang="10800000">
                    <a:pos x="wd2" y="hd2"/>
                  </a:cxn>
                  <a:cxn ang="16200000">
                    <a:pos x="wd2" y="hd2"/>
                  </a:cxn>
                </a:cxnLst>
                <a:rect l="0" t="0" r="r" b="b"/>
                <a:pathLst>
                  <a:path w="21600" h="21600" extrusionOk="0">
                    <a:moveTo>
                      <a:pt x="12365" y="4880"/>
                    </a:moveTo>
                    <a:lnTo>
                      <a:pt x="13070" y="880"/>
                    </a:lnTo>
                    <a:lnTo>
                      <a:pt x="15203" y="0"/>
                    </a:lnTo>
                    <a:lnTo>
                      <a:pt x="16905" y="2080"/>
                    </a:lnTo>
                    <a:lnTo>
                      <a:pt x="18608" y="6613"/>
                    </a:lnTo>
                    <a:lnTo>
                      <a:pt x="21600" y="6107"/>
                    </a:lnTo>
                    <a:lnTo>
                      <a:pt x="21462" y="9573"/>
                    </a:lnTo>
                    <a:lnTo>
                      <a:pt x="17473" y="11493"/>
                    </a:lnTo>
                    <a:lnTo>
                      <a:pt x="15117" y="11120"/>
                    </a:lnTo>
                    <a:lnTo>
                      <a:pt x="12365" y="12827"/>
                    </a:lnTo>
                    <a:lnTo>
                      <a:pt x="10164" y="16880"/>
                    </a:lnTo>
                    <a:lnTo>
                      <a:pt x="7275" y="14320"/>
                    </a:lnTo>
                    <a:lnTo>
                      <a:pt x="4403" y="21600"/>
                    </a:lnTo>
                    <a:lnTo>
                      <a:pt x="1135" y="20373"/>
                    </a:lnTo>
                    <a:lnTo>
                      <a:pt x="0" y="16027"/>
                    </a:lnTo>
                    <a:lnTo>
                      <a:pt x="2700" y="12880"/>
                    </a:lnTo>
                    <a:lnTo>
                      <a:pt x="4265" y="7493"/>
                    </a:lnTo>
                    <a:lnTo>
                      <a:pt x="7532" y="4000"/>
                    </a:lnTo>
                    <a:lnTo>
                      <a:pt x="12365" y="5040"/>
                    </a:lnTo>
                  </a:path>
                </a:pathLst>
              </a:custGeom>
              <a:noFill/>
              <a:ln w="17780" cap="flat">
                <a:solidFill>
                  <a:srgbClr val="5B5D6B"/>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1" name="Shape 11"/>
              <p:cNvSpPr/>
              <p:nvPr/>
            </p:nvSpPr>
            <p:spPr>
              <a:xfrm>
                <a:off x="4594225" y="4095750"/>
                <a:ext cx="4521200" cy="1250950"/>
              </a:xfrm>
              <a:custGeom>
                <a:avLst/>
                <a:gdLst/>
                <a:ahLst/>
                <a:cxnLst>
                  <a:cxn ang="0">
                    <a:pos x="wd2" y="hd2"/>
                  </a:cxn>
                  <a:cxn ang="5400000">
                    <a:pos x="wd2" y="hd2"/>
                  </a:cxn>
                  <a:cxn ang="10800000">
                    <a:pos x="wd2" y="hd2"/>
                  </a:cxn>
                  <a:cxn ang="16200000">
                    <a:pos x="wd2" y="hd2"/>
                  </a:cxn>
                </a:cxnLst>
                <a:rect l="0" t="0" r="r" b="b"/>
                <a:pathLst>
                  <a:path w="21600" h="21600" extrusionOk="0">
                    <a:moveTo>
                      <a:pt x="21524" y="439"/>
                    </a:moveTo>
                    <a:lnTo>
                      <a:pt x="18908" y="0"/>
                    </a:lnTo>
                    <a:lnTo>
                      <a:pt x="17277" y="2220"/>
                    </a:lnTo>
                    <a:lnTo>
                      <a:pt x="14683" y="1206"/>
                    </a:lnTo>
                    <a:lnTo>
                      <a:pt x="13189" y="9704"/>
                    </a:lnTo>
                    <a:lnTo>
                      <a:pt x="12135" y="5811"/>
                    </a:lnTo>
                    <a:lnTo>
                      <a:pt x="10254" y="8443"/>
                    </a:lnTo>
                    <a:lnTo>
                      <a:pt x="10959" y="14117"/>
                    </a:lnTo>
                    <a:lnTo>
                      <a:pt x="8130" y="11293"/>
                    </a:lnTo>
                    <a:lnTo>
                      <a:pt x="6735" y="14802"/>
                    </a:lnTo>
                    <a:lnTo>
                      <a:pt x="0" y="18091"/>
                    </a:lnTo>
                    <a:lnTo>
                      <a:pt x="2184" y="21600"/>
                    </a:lnTo>
                    <a:lnTo>
                      <a:pt x="7888" y="18530"/>
                    </a:lnTo>
                    <a:lnTo>
                      <a:pt x="9647" y="20504"/>
                    </a:lnTo>
                    <a:lnTo>
                      <a:pt x="15897" y="18941"/>
                    </a:lnTo>
                    <a:lnTo>
                      <a:pt x="17596" y="20504"/>
                    </a:lnTo>
                    <a:lnTo>
                      <a:pt x="18627" y="16337"/>
                    </a:lnTo>
                    <a:lnTo>
                      <a:pt x="20569" y="19626"/>
                    </a:lnTo>
                    <a:lnTo>
                      <a:pt x="20599" y="9292"/>
                    </a:lnTo>
                    <a:lnTo>
                      <a:pt x="21600" y="7072"/>
                    </a:lnTo>
                  </a:path>
                </a:pathLst>
              </a:custGeom>
              <a:noFill/>
              <a:ln w="17780" cap="flat">
                <a:solidFill>
                  <a:srgbClr val="5B5D6B"/>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 name="Shape 12"/>
              <p:cNvSpPr/>
              <p:nvPr/>
            </p:nvSpPr>
            <p:spPr>
              <a:xfrm>
                <a:off x="8609012" y="41275"/>
                <a:ext cx="506413" cy="1355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177" y="7917"/>
                    </a:lnTo>
                    <a:lnTo>
                      <a:pt x="7177" y="16036"/>
                    </a:lnTo>
                    <a:lnTo>
                      <a:pt x="18147" y="21600"/>
                    </a:lnTo>
                    <a:lnTo>
                      <a:pt x="18824" y="14594"/>
                    </a:lnTo>
                    <a:lnTo>
                      <a:pt x="16115" y="10117"/>
                    </a:lnTo>
                    <a:lnTo>
                      <a:pt x="21600" y="6070"/>
                    </a:lnTo>
                  </a:path>
                </a:pathLst>
              </a:custGeom>
              <a:noFill/>
              <a:ln w="17780" cap="flat">
                <a:solidFill>
                  <a:srgbClr val="5B5D6B"/>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3" name="Shape 13"/>
              <p:cNvSpPr/>
              <p:nvPr/>
            </p:nvSpPr>
            <p:spPr>
              <a:xfrm>
                <a:off x="7832725" y="4241800"/>
                <a:ext cx="1025525" cy="622300"/>
              </a:xfrm>
              <a:custGeom>
                <a:avLst/>
                <a:gdLst/>
                <a:ahLst/>
                <a:cxnLst>
                  <a:cxn ang="0">
                    <a:pos x="wd2" y="hd2"/>
                  </a:cxn>
                  <a:cxn ang="5400000">
                    <a:pos x="wd2" y="hd2"/>
                  </a:cxn>
                  <a:cxn ang="10800000">
                    <a:pos x="wd2" y="hd2"/>
                  </a:cxn>
                  <a:cxn ang="16200000">
                    <a:pos x="wd2" y="hd2"/>
                  </a:cxn>
                </a:cxnLst>
                <a:rect l="0" t="0" r="r" b="b"/>
                <a:pathLst>
                  <a:path w="21600" h="21600" extrusionOk="0">
                    <a:moveTo>
                      <a:pt x="16852" y="0"/>
                    </a:moveTo>
                    <a:lnTo>
                      <a:pt x="10700" y="3361"/>
                    </a:lnTo>
                    <a:lnTo>
                      <a:pt x="7958" y="6006"/>
                    </a:lnTo>
                    <a:lnTo>
                      <a:pt x="4815" y="11902"/>
                    </a:lnTo>
                    <a:lnTo>
                      <a:pt x="0" y="21600"/>
                    </a:lnTo>
                    <a:lnTo>
                      <a:pt x="12037" y="14492"/>
                    </a:lnTo>
                    <a:lnTo>
                      <a:pt x="14445" y="10029"/>
                    </a:lnTo>
                    <a:lnTo>
                      <a:pt x="21600" y="7824"/>
                    </a:lnTo>
                    <a:lnTo>
                      <a:pt x="16852" y="0"/>
                    </a:lnTo>
                    <a:close/>
                  </a:path>
                </a:pathLst>
              </a:custGeom>
              <a:noFill/>
              <a:ln w="17780" cap="flat">
                <a:solidFill>
                  <a:srgbClr val="5B5D6B"/>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 name="Shape 14"/>
              <p:cNvSpPr/>
              <p:nvPr/>
            </p:nvSpPr>
            <p:spPr>
              <a:xfrm>
                <a:off x="47625" y="2387600"/>
                <a:ext cx="4343400" cy="3048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58" y="3780"/>
                    </a:lnTo>
                    <a:lnTo>
                      <a:pt x="3032" y="4320"/>
                    </a:lnTo>
                    <a:lnTo>
                      <a:pt x="4547" y="8100"/>
                    </a:lnTo>
                    <a:lnTo>
                      <a:pt x="4168" y="10800"/>
                    </a:lnTo>
                    <a:lnTo>
                      <a:pt x="5305" y="12420"/>
                    </a:lnTo>
                    <a:lnTo>
                      <a:pt x="4547" y="15660"/>
                    </a:lnTo>
                    <a:lnTo>
                      <a:pt x="4926" y="18360"/>
                    </a:lnTo>
                    <a:lnTo>
                      <a:pt x="11747" y="21060"/>
                    </a:lnTo>
                    <a:lnTo>
                      <a:pt x="13263" y="19440"/>
                    </a:lnTo>
                    <a:lnTo>
                      <a:pt x="17432" y="19440"/>
                    </a:lnTo>
                    <a:lnTo>
                      <a:pt x="18189" y="18360"/>
                    </a:lnTo>
                    <a:lnTo>
                      <a:pt x="21600" y="21060"/>
                    </a:lnTo>
                    <a:lnTo>
                      <a:pt x="20842" y="21600"/>
                    </a:lnTo>
                    <a:lnTo>
                      <a:pt x="18189" y="20520"/>
                    </a:lnTo>
                    <a:lnTo>
                      <a:pt x="17053" y="21060"/>
                    </a:lnTo>
                    <a:lnTo>
                      <a:pt x="12884" y="21600"/>
                    </a:lnTo>
                    <a:lnTo>
                      <a:pt x="11368" y="21600"/>
                    </a:lnTo>
                    <a:lnTo>
                      <a:pt x="3789" y="20520"/>
                    </a:lnTo>
                    <a:lnTo>
                      <a:pt x="1516" y="21060"/>
                    </a:lnTo>
                    <a:lnTo>
                      <a:pt x="758" y="18900"/>
                    </a:lnTo>
                    <a:lnTo>
                      <a:pt x="2274" y="16200"/>
                    </a:lnTo>
                    <a:lnTo>
                      <a:pt x="2653" y="12420"/>
                    </a:lnTo>
                    <a:lnTo>
                      <a:pt x="1137" y="9720"/>
                    </a:lnTo>
                    <a:lnTo>
                      <a:pt x="1895" y="7020"/>
                    </a:lnTo>
                    <a:lnTo>
                      <a:pt x="379" y="5940"/>
                    </a:lnTo>
                    <a:lnTo>
                      <a:pt x="0" y="0"/>
                    </a:lnTo>
                    <a:close/>
                  </a:path>
                </a:pathLst>
              </a:custGeom>
              <a:noFill/>
              <a:ln w="9525" cap="flat">
                <a:solidFill>
                  <a:srgbClr val="5B5D6B"/>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151" name="Group 151"/>
            <p:cNvGrpSpPr/>
            <p:nvPr/>
          </p:nvGrpSpPr>
          <p:grpSpPr>
            <a:xfrm>
              <a:off x="-1" y="2217622"/>
              <a:ext cx="2193879" cy="2694461"/>
              <a:chOff x="0" y="0"/>
              <a:chExt cx="2193877" cy="2694460"/>
            </a:xfrm>
          </p:grpSpPr>
          <p:sp>
            <p:nvSpPr>
              <p:cNvPr id="16" name="Shape 16"/>
              <p:cNvSpPr/>
              <p:nvPr/>
            </p:nvSpPr>
            <p:spPr>
              <a:xfrm rot="6798887">
                <a:off x="97098" y="2521859"/>
                <a:ext cx="119064"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7" name="Shape 17"/>
              <p:cNvSpPr/>
              <p:nvPr/>
            </p:nvSpPr>
            <p:spPr>
              <a:xfrm rot="6798887">
                <a:off x="49473" y="2518684"/>
                <a:ext cx="119064"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8" name="Shape 18"/>
              <p:cNvSpPr/>
              <p:nvPr/>
            </p:nvSpPr>
            <p:spPr>
              <a:xfrm rot="6798887">
                <a:off x="8198" y="2509159"/>
                <a:ext cx="119064"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9" name="Shape 19"/>
              <p:cNvSpPr/>
              <p:nvPr/>
            </p:nvSpPr>
            <p:spPr>
              <a:xfrm rot="5999912">
                <a:off x="328873" y="2525034"/>
                <a:ext cx="10953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20" name="Shape 20"/>
              <p:cNvSpPr/>
              <p:nvPr/>
            </p:nvSpPr>
            <p:spPr>
              <a:xfrm rot="5999912">
                <a:off x="287598" y="2531384"/>
                <a:ext cx="10953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21" name="Shape 21"/>
              <p:cNvSpPr/>
              <p:nvPr/>
            </p:nvSpPr>
            <p:spPr>
              <a:xfrm rot="6250138">
                <a:off x="239973" y="2531384"/>
                <a:ext cx="10953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22" name="Shape 22"/>
              <p:cNvSpPr/>
              <p:nvPr/>
            </p:nvSpPr>
            <p:spPr>
              <a:xfrm rot="6238076">
                <a:off x="192348" y="2528209"/>
                <a:ext cx="10953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23" name="Shape 23"/>
              <p:cNvSpPr/>
              <p:nvPr/>
            </p:nvSpPr>
            <p:spPr>
              <a:xfrm rot="5380717">
                <a:off x="573348" y="2499634"/>
                <a:ext cx="10953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24" name="Shape 24"/>
              <p:cNvSpPr/>
              <p:nvPr/>
            </p:nvSpPr>
            <p:spPr>
              <a:xfrm rot="5380717">
                <a:off x="525723" y="2505984"/>
                <a:ext cx="10953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25" name="Shape 25"/>
              <p:cNvSpPr/>
              <p:nvPr/>
            </p:nvSpPr>
            <p:spPr>
              <a:xfrm rot="5583201">
                <a:off x="478098" y="2512334"/>
                <a:ext cx="10953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26" name="Shape 26"/>
              <p:cNvSpPr/>
              <p:nvPr/>
            </p:nvSpPr>
            <p:spPr>
              <a:xfrm rot="5737625">
                <a:off x="427298" y="2521859"/>
                <a:ext cx="10953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27" name="Shape 27"/>
              <p:cNvSpPr/>
              <p:nvPr/>
            </p:nvSpPr>
            <p:spPr>
              <a:xfrm rot="4715477">
                <a:off x="817823" y="2436134"/>
                <a:ext cx="100014"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28" name="Shape 28"/>
              <p:cNvSpPr/>
              <p:nvPr/>
            </p:nvSpPr>
            <p:spPr>
              <a:xfrm rot="4924949">
                <a:off x="768611" y="2445659"/>
                <a:ext cx="100013"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29" name="Shape 29"/>
              <p:cNvSpPr/>
              <p:nvPr/>
            </p:nvSpPr>
            <p:spPr>
              <a:xfrm rot="4924949">
                <a:off x="720986" y="2467884"/>
                <a:ext cx="100013"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30" name="Shape 30"/>
              <p:cNvSpPr/>
              <p:nvPr/>
            </p:nvSpPr>
            <p:spPr>
              <a:xfrm rot="5041351">
                <a:off x="674948" y="2471059"/>
                <a:ext cx="100014"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31" name="Shape 31"/>
              <p:cNvSpPr/>
              <p:nvPr/>
            </p:nvSpPr>
            <p:spPr>
              <a:xfrm rot="3816888">
                <a:off x="1051186" y="2331359"/>
                <a:ext cx="100013"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32" name="Shape 32"/>
              <p:cNvSpPr/>
              <p:nvPr/>
            </p:nvSpPr>
            <p:spPr>
              <a:xfrm rot="3816888">
                <a:off x="1003561" y="2359934"/>
                <a:ext cx="100013"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33" name="Shape 33"/>
              <p:cNvSpPr/>
              <p:nvPr/>
            </p:nvSpPr>
            <p:spPr>
              <a:xfrm rot="4104185">
                <a:off x="959111" y="2375809"/>
                <a:ext cx="100013"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34" name="Shape 34"/>
              <p:cNvSpPr/>
              <p:nvPr/>
            </p:nvSpPr>
            <p:spPr>
              <a:xfrm rot="4325343">
                <a:off x="909898" y="2398034"/>
                <a:ext cx="100014"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35" name="Shape 35"/>
              <p:cNvSpPr/>
              <p:nvPr/>
            </p:nvSpPr>
            <p:spPr>
              <a:xfrm rot="3368035">
                <a:off x="1267086" y="2204359"/>
                <a:ext cx="100013"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36" name="Shape 36"/>
              <p:cNvSpPr/>
              <p:nvPr/>
            </p:nvSpPr>
            <p:spPr>
              <a:xfrm rot="3368035">
                <a:off x="1222636" y="2229759"/>
                <a:ext cx="100013"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37" name="Shape 37"/>
              <p:cNvSpPr/>
              <p:nvPr/>
            </p:nvSpPr>
            <p:spPr>
              <a:xfrm rot="3368035">
                <a:off x="1181361" y="2258334"/>
                <a:ext cx="100013"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38" name="Shape 38"/>
              <p:cNvSpPr/>
              <p:nvPr/>
            </p:nvSpPr>
            <p:spPr>
              <a:xfrm rot="3816888">
                <a:off x="1135323" y="2286909"/>
                <a:ext cx="100014"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39" name="Shape 39"/>
              <p:cNvSpPr/>
              <p:nvPr/>
            </p:nvSpPr>
            <p:spPr>
              <a:xfrm rot="2302266">
                <a:off x="1461554" y="2054340"/>
                <a:ext cx="10953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40" name="Shape 40"/>
              <p:cNvSpPr/>
              <p:nvPr/>
            </p:nvSpPr>
            <p:spPr>
              <a:xfrm rot="2302266">
                <a:off x="1423454" y="2084502"/>
                <a:ext cx="10953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41" name="Shape 41"/>
              <p:cNvSpPr/>
              <p:nvPr/>
            </p:nvSpPr>
            <p:spPr>
              <a:xfrm rot="2707562">
                <a:off x="1387736" y="2115459"/>
                <a:ext cx="109538"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42" name="Shape 42"/>
              <p:cNvSpPr/>
              <p:nvPr/>
            </p:nvSpPr>
            <p:spPr>
              <a:xfrm rot="2707562">
                <a:off x="1346461" y="2144034"/>
                <a:ext cx="100013"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43" name="Shape 43"/>
              <p:cNvSpPr/>
              <p:nvPr/>
            </p:nvSpPr>
            <p:spPr>
              <a:xfrm rot="1525831">
                <a:off x="1626654" y="1873365"/>
                <a:ext cx="10953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44" name="Shape 44"/>
              <p:cNvSpPr/>
              <p:nvPr/>
            </p:nvSpPr>
            <p:spPr>
              <a:xfrm rot="1525831">
                <a:off x="1598079" y="1911465"/>
                <a:ext cx="10953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45" name="Shape 45"/>
              <p:cNvSpPr/>
              <p:nvPr/>
            </p:nvSpPr>
            <p:spPr>
              <a:xfrm rot="1788116">
                <a:off x="1567917" y="1946390"/>
                <a:ext cx="109538"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46" name="Shape 46"/>
              <p:cNvSpPr/>
              <p:nvPr/>
            </p:nvSpPr>
            <p:spPr>
              <a:xfrm rot="1788116">
                <a:off x="1534579" y="1986077"/>
                <a:ext cx="10953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47" name="Shape 47"/>
              <p:cNvSpPr/>
              <p:nvPr/>
            </p:nvSpPr>
            <p:spPr>
              <a:xfrm rot="841630">
                <a:off x="1763179" y="1686040"/>
                <a:ext cx="119064"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48" name="Shape 48"/>
              <p:cNvSpPr/>
              <p:nvPr/>
            </p:nvSpPr>
            <p:spPr>
              <a:xfrm rot="841630">
                <a:off x="1742542" y="1722552"/>
                <a:ext cx="109538"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49" name="Shape 49"/>
              <p:cNvSpPr/>
              <p:nvPr/>
            </p:nvSpPr>
            <p:spPr>
              <a:xfrm rot="1308688">
                <a:off x="1720317" y="1763827"/>
                <a:ext cx="109538"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50" name="Shape 50"/>
              <p:cNvSpPr/>
              <p:nvPr/>
            </p:nvSpPr>
            <p:spPr>
              <a:xfrm rot="1308688">
                <a:off x="1685392" y="1797165"/>
                <a:ext cx="109538"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51" name="Shape 51"/>
              <p:cNvSpPr/>
              <p:nvPr/>
            </p:nvSpPr>
            <p:spPr>
              <a:xfrm rot="469913">
                <a:off x="1856842" y="1479665"/>
                <a:ext cx="128588"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52" name="Shape 52"/>
              <p:cNvSpPr/>
              <p:nvPr/>
            </p:nvSpPr>
            <p:spPr>
              <a:xfrm rot="559869">
                <a:off x="1840967" y="1519352"/>
                <a:ext cx="128588"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53" name="Shape 53"/>
              <p:cNvSpPr/>
              <p:nvPr/>
            </p:nvSpPr>
            <p:spPr>
              <a:xfrm rot="734079">
                <a:off x="1828267" y="1560627"/>
                <a:ext cx="128588"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54" name="Shape 54"/>
              <p:cNvSpPr/>
              <p:nvPr/>
            </p:nvSpPr>
            <p:spPr>
              <a:xfrm rot="734079">
                <a:off x="1807629" y="1605077"/>
                <a:ext cx="119064"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55" name="Shape 55"/>
              <p:cNvSpPr/>
              <p:nvPr/>
            </p:nvSpPr>
            <p:spPr>
              <a:xfrm rot="21306094">
                <a:off x="1918754" y="1274877"/>
                <a:ext cx="12858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56" name="Shape 56"/>
              <p:cNvSpPr/>
              <p:nvPr/>
            </p:nvSpPr>
            <p:spPr>
              <a:xfrm rot="21599993">
                <a:off x="1902879" y="1316152"/>
                <a:ext cx="12858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57" name="Shape 57"/>
              <p:cNvSpPr/>
              <p:nvPr/>
            </p:nvSpPr>
            <p:spPr>
              <a:xfrm rot="21599993">
                <a:off x="1901292" y="1355840"/>
                <a:ext cx="128588"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58" name="Shape 58"/>
              <p:cNvSpPr/>
              <p:nvPr/>
            </p:nvSpPr>
            <p:spPr>
              <a:xfrm rot="214188">
                <a:off x="1883829" y="1397115"/>
                <a:ext cx="12858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59" name="Shape 59"/>
              <p:cNvSpPr/>
              <p:nvPr/>
            </p:nvSpPr>
            <p:spPr>
              <a:xfrm rot="20917612">
                <a:off x="1931454" y="1066915"/>
                <a:ext cx="13652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60" name="Shape 60"/>
              <p:cNvSpPr/>
              <p:nvPr/>
            </p:nvSpPr>
            <p:spPr>
              <a:xfrm rot="21119601">
                <a:off x="1933042" y="1108190"/>
                <a:ext cx="13652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61" name="Shape 61"/>
              <p:cNvSpPr/>
              <p:nvPr/>
            </p:nvSpPr>
            <p:spPr>
              <a:xfrm rot="21119601">
                <a:off x="1933042" y="1146290"/>
                <a:ext cx="13652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62" name="Shape 62"/>
              <p:cNvSpPr/>
              <p:nvPr/>
            </p:nvSpPr>
            <p:spPr>
              <a:xfrm rot="21329454">
                <a:off x="1931454" y="1187565"/>
                <a:ext cx="12858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63" name="Shape 63"/>
              <p:cNvSpPr/>
              <p:nvPr/>
            </p:nvSpPr>
            <p:spPr>
              <a:xfrm rot="20467714">
                <a:off x="1912404" y="873240"/>
                <a:ext cx="13652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64" name="Shape 64"/>
              <p:cNvSpPr/>
              <p:nvPr/>
            </p:nvSpPr>
            <p:spPr>
              <a:xfrm rot="20630728">
                <a:off x="1921929" y="906577"/>
                <a:ext cx="13652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65" name="Shape 65"/>
              <p:cNvSpPr/>
              <p:nvPr/>
            </p:nvSpPr>
            <p:spPr>
              <a:xfrm rot="20630728">
                <a:off x="1926692" y="944677"/>
                <a:ext cx="13652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66" name="Shape 66"/>
              <p:cNvSpPr/>
              <p:nvPr/>
            </p:nvSpPr>
            <p:spPr>
              <a:xfrm rot="20793741">
                <a:off x="1931454" y="987540"/>
                <a:ext cx="13652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67" name="Shape 67"/>
              <p:cNvSpPr/>
              <p:nvPr/>
            </p:nvSpPr>
            <p:spPr>
              <a:xfrm rot="20056058">
                <a:off x="1845729" y="689090"/>
                <a:ext cx="13652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68" name="Shape 68"/>
              <p:cNvSpPr/>
              <p:nvPr/>
            </p:nvSpPr>
            <p:spPr>
              <a:xfrm rot="20258046">
                <a:off x="1863192" y="728777"/>
                <a:ext cx="13652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69" name="Shape 69"/>
              <p:cNvSpPr/>
              <p:nvPr/>
            </p:nvSpPr>
            <p:spPr>
              <a:xfrm rot="20258046">
                <a:off x="1875892" y="765290"/>
                <a:ext cx="13652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70" name="Shape 70"/>
              <p:cNvSpPr/>
              <p:nvPr/>
            </p:nvSpPr>
            <p:spPr>
              <a:xfrm rot="20258046">
                <a:off x="1891767" y="797040"/>
                <a:ext cx="13652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71" name="Shape 71"/>
              <p:cNvSpPr/>
              <p:nvPr/>
            </p:nvSpPr>
            <p:spPr>
              <a:xfrm rot="19671255">
                <a:off x="1744129" y="531927"/>
                <a:ext cx="13652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72" name="Shape 72"/>
              <p:cNvSpPr/>
              <p:nvPr/>
            </p:nvSpPr>
            <p:spPr>
              <a:xfrm rot="19755824">
                <a:off x="1764767" y="558915"/>
                <a:ext cx="13652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73" name="Shape 73"/>
              <p:cNvSpPr/>
              <p:nvPr/>
            </p:nvSpPr>
            <p:spPr>
              <a:xfrm rot="19847617">
                <a:off x="1788579" y="593840"/>
                <a:ext cx="13652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74" name="Shape 74"/>
              <p:cNvSpPr/>
              <p:nvPr/>
            </p:nvSpPr>
            <p:spPr>
              <a:xfrm rot="19847617">
                <a:off x="1809217" y="620827"/>
                <a:ext cx="13652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75" name="Shape 75"/>
              <p:cNvSpPr/>
              <p:nvPr/>
            </p:nvSpPr>
            <p:spPr>
              <a:xfrm rot="19133264">
                <a:off x="1606017" y="389052"/>
                <a:ext cx="13652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76" name="Shape 76"/>
              <p:cNvSpPr/>
              <p:nvPr/>
            </p:nvSpPr>
            <p:spPr>
              <a:xfrm rot="19133264">
                <a:off x="1639354" y="419215"/>
                <a:ext cx="13652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77" name="Shape 77"/>
              <p:cNvSpPr/>
              <p:nvPr/>
            </p:nvSpPr>
            <p:spPr>
              <a:xfrm rot="19133264">
                <a:off x="1663167" y="446202"/>
                <a:ext cx="13652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78" name="Shape 78"/>
              <p:cNvSpPr/>
              <p:nvPr/>
            </p:nvSpPr>
            <p:spPr>
              <a:xfrm rot="19257134">
                <a:off x="1691742" y="471602"/>
                <a:ext cx="13652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79" name="Shape 79"/>
              <p:cNvSpPr/>
              <p:nvPr/>
            </p:nvSpPr>
            <p:spPr>
              <a:xfrm>
                <a:off x="767817" y="428740"/>
                <a:ext cx="285751" cy="239713"/>
              </a:xfrm>
              <a:custGeom>
                <a:avLst/>
                <a:gdLst/>
                <a:ahLst/>
                <a:cxnLst>
                  <a:cxn ang="0">
                    <a:pos x="wd2" y="hd2"/>
                  </a:cxn>
                  <a:cxn ang="5400000">
                    <a:pos x="wd2" y="hd2"/>
                  </a:cxn>
                  <a:cxn ang="10800000">
                    <a:pos x="wd2" y="hd2"/>
                  </a:cxn>
                  <a:cxn ang="16200000">
                    <a:pos x="wd2" y="hd2"/>
                  </a:cxn>
                </a:cxnLst>
                <a:rect l="0" t="0" r="r" b="b"/>
                <a:pathLst>
                  <a:path w="21600" h="21600" extrusionOk="0">
                    <a:moveTo>
                      <a:pt x="0" y="20599"/>
                    </a:moveTo>
                    <a:lnTo>
                      <a:pt x="3360" y="21028"/>
                    </a:lnTo>
                    <a:lnTo>
                      <a:pt x="7680" y="6580"/>
                    </a:lnTo>
                    <a:lnTo>
                      <a:pt x="11280" y="21600"/>
                    </a:lnTo>
                    <a:lnTo>
                      <a:pt x="15480" y="21600"/>
                    </a:lnTo>
                    <a:lnTo>
                      <a:pt x="21600" y="1287"/>
                    </a:lnTo>
                    <a:lnTo>
                      <a:pt x="17760" y="1430"/>
                    </a:lnTo>
                    <a:lnTo>
                      <a:pt x="13440" y="16021"/>
                    </a:lnTo>
                    <a:lnTo>
                      <a:pt x="9480" y="0"/>
                    </a:lnTo>
                    <a:lnTo>
                      <a:pt x="5760" y="0"/>
                    </a:lnTo>
                    <a:lnTo>
                      <a:pt x="0" y="20599"/>
                    </a:lnTo>
                    <a:close/>
                  </a:path>
                </a:pathLst>
              </a:custGeom>
              <a:solidFill>
                <a:srgbClr val="5B5D6B"/>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80" name="Shape 80"/>
              <p:cNvSpPr/>
              <p:nvPr/>
            </p:nvSpPr>
            <p:spPr>
              <a:xfrm rot="6575641">
                <a:off x="-348196" y="1341552"/>
                <a:ext cx="194627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81" name="Shape 81"/>
              <p:cNvSpPr/>
              <p:nvPr/>
            </p:nvSpPr>
            <p:spPr>
              <a:xfrm rot="238799">
                <a:off x="2642" y="1354252"/>
                <a:ext cx="1636713"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82" name="Shape 82"/>
              <p:cNvSpPr/>
              <p:nvPr/>
            </p:nvSpPr>
            <p:spPr>
              <a:xfrm rot="18642971">
                <a:off x="1436948" y="283484"/>
                <a:ext cx="12858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83" name="Shape 83"/>
              <p:cNvSpPr/>
              <p:nvPr/>
            </p:nvSpPr>
            <p:spPr>
              <a:xfrm rot="18642971">
                <a:off x="1473461" y="305709"/>
                <a:ext cx="128588"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84" name="Shape 84"/>
              <p:cNvSpPr/>
              <p:nvPr/>
            </p:nvSpPr>
            <p:spPr>
              <a:xfrm rot="18642971">
                <a:off x="1510767" y="323965"/>
                <a:ext cx="13652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85" name="Shape 85"/>
              <p:cNvSpPr/>
              <p:nvPr/>
            </p:nvSpPr>
            <p:spPr>
              <a:xfrm rot="18938967">
                <a:off x="1542517" y="343015"/>
                <a:ext cx="13652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86" name="Shape 86"/>
              <p:cNvSpPr/>
              <p:nvPr/>
            </p:nvSpPr>
            <p:spPr>
              <a:xfrm rot="17961497">
                <a:off x="1248036" y="210459"/>
                <a:ext cx="119063"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87" name="Shape 87"/>
              <p:cNvSpPr/>
              <p:nvPr/>
            </p:nvSpPr>
            <p:spPr>
              <a:xfrm rot="17961497">
                <a:off x="1290898" y="223159"/>
                <a:ext cx="119064"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88" name="Shape 88"/>
              <p:cNvSpPr/>
              <p:nvPr/>
            </p:nvSpPr>
            <p:spPr>
              <a:xfrm rot="18085367">
                <a:off x="1325823" y="232684"/>
                <a:ext cx="12858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89" name="Shape 89"/>
              <p:cNvSpPr/>
              <p:nvPr/>
            </p:nvSpPr>
            <p:spPr>
              <a:xfrm rot="18379200">
                <a:off x="1365511" y="251734"/>
                <a:ext cx="128588"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90" name="Shape 90"/>
              <p:cNvSpPr/>
              <p:nvPr/>
            </p:nvSpPr>
            <p:spPr>
              <a:xfrm rot="17261750">
                <a:off x="1027373" y="162834"/>
                <a:ext cx="119064"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91" name="Shape 91"/>
              <p:cNvSpPr/>
              <p:nvPr/>
            </p:nvSpPr>
            <p:spPr>
              <a:xfrm rot="17349642">
                <a:off x="1071823" y="172359"/>
                <a:ext cx="119064"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92" name="Shape 92"/>
              <p:cNvSpPr/>
              <p:nvPr/>
            </p:nvSpPr>
            <p:spPr>
              <a:xfrm rot="17349642">
                <a:off x="1121036" y="178709"/>
                <a:ext cx="119063"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93" name="Shape 93"/>
              <p:cNvSpPr/>
              <p:nvPr/>
            </p:nvSpPr>
            <p:spPr>
              <a:xfrm rot="17610754">
                <a:off x="1168661" y="185059"/>
                <a:ext cx="119063"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94" name="Shape 94"/>
              <p:cNvSpPr/>
              <p:nvPr/>
            </p:nvSpPr>
            <p:spPr>
              <a:xfrm rot="16737784">
                <a:off x="795598" y="159659"/>
                <a:ext cx="10953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95" name="Shape 95"/>
              <p:cNvSpPr/>
              <p:nvPr/>
            </p:nvSpPr>
            <p:spPr>
              <a:xfrm rot="16926630">
                <a:off x="844811" y="156484"/>
                <a:ext cx="119063"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96" name="Shape 96"/>
              <p:cNvSpPr/>
              <p:nvPr/>
            </p:nvSpPr>
            <p:spPr>
              <a:xfrm rot="16953279">
                <a:off x="890848" y="153309"/>
                <a:ext cx="119064"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97" name="Shape 97"/>
              <p:cNvSpPr/>
              <p:nvPr/>
            </p:nvSpPr>
            <p:spPr>
              <a:xfrm rot="17019377">
                <a:off x="941648" y="153309"/>
                <a:ext cx="119064"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98" name="Shape 98"/>
              <p:cNvSpPr/>
              <p:nvPr/>
            </p:nvSpPr>
            <p:spPr>
              <a:xfrm rot="16404871">
                <a:off x="560648" y="191409"/>
                <a:ext cx="10953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99" name="Shape 99"/>
              <p:cNvSpPr/>
              <p:nvPr/>
            </p:nvSpPr>
            <p:spPr>
              <a:xfrm rot="16239516">
                <a:off x="608273" y="181884"/>
                <a:ext cx="10953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00" name="Shape 100"/>
              <p:cNvSpPr/>
              <p:nvPr/>
            </p:nvSpPr>
            <p:spPr>
              <a:xfrm rot="16311061">
                <a:off x="662248" y="175534"/>
                <a:ext cx="10953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01" name="Shape 101"/>
              <p:cNvSpPr/>
              <p:nvPr/>
            </p:nvSpPr>
            <p:spPr>
              <a:xfrm rot="16435146">
                <a:off x="709873" y="169184"/>
                <a:ext cx="10953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02" name="Shape 102"/>
              <p:cNvSpPr/>
              <p:nvPr/>
            </p:nvSpPr>
            <p:spPr>
              <a:xfrm rot="15467838">
                <a:off x="324111" y="261259"/>
                <a:ext cx="100013"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03" name="Shape 103"/>
              <p:cNvSpPr/>
              <p:nvPr/>
            </p:nvSpPr>
            <p:spPr>
              <a:xfrm rot="15379567">
                <a:off x="373323" y="245384"/>
                <a:ext cx="100014"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04" name="Shape 104"/>
              <p:cNvSpPr/>
              <p:nvPr/>
            </p:nvSpPr>
            <p:spPr>
              <a:xfrm rot="15489056">
                <a:off x="419361" y="229509"/>
                <a:ext cx="100013"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05" name="Shape 105"/>
              <p:cNvSpPr/>
              <p:nvPr/>
            </p:nvSpPr>
            <p:spPr>
              <a:xfrm rot="15680431">
                <a:off x="462223" y="210459"/>
                <a:ext cx="10953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06" name="Shape 106"/>
              <p:cNvSpPr/>
              <p:nvPr/>
            </p:nvSpPr>
            <p:spPr>
              <a:xfrm rot="14223709">
                <a:off x="6611" y="404134"/>
                <a:ext cx="100013"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07" name="Shape 107"/>
              <p:cNvSpPr/>
              <p:nvPr/>
            </p:nvSpPr>
            <p:spPr>
              <a:xfrm rot="14431653">
                <a:off x="100273" y="353334"/>
                <a:ext cx="100014"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08" name="Shape 108"/>
              <p:cNvSpPr/>
              <p:nvPr/>
            </p:nvSpPr>
            <p:spPr>
              <a:xfrm rot="14797584">
                <a:off x="143136" y="331109"/>
                <a:ext cx="100013"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09" name="Shape 109"/>
              <p:cNvSpPr/>
              <p:nvPr/>
            </p:nvSpPr>
            <p:spPr>
              <a:xfrm rot="14797584">
                <a:off x="185998" y="315234"/>
                <a:ext cx="100014"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10" name="Shape 110"/>
              <p:cNvSpPr/>
              <p:nvPr/>
            </p:nvSpPr>
            <p:spPr>
              <a:xfrm rot="15142296">
                <a:off x="235211" y="293009"/>
                <a:ext cx="100013"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11" name="Shape 111"/>
              <p:cNvSpPr/>
              <p:nvPr/>
            </p:nvSpPr>
            <p:spPr>
              <a:xfrm rot="19723229">
                <a:off x="-3708" y="1698740"/>
                <a:ext cx="119063"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12" name="Shape 112"/>
              <p:cNvSpPr/>
              <p:nvPr/>
            </p:nvSpPr>
            <p:spPr>
              <a:xfrm rot="3283993">
                <a:off x="807504" y="1881302"/>
                <a:ext cx="38417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13" name="Shape 113"/>
              <p:cNvSpPr/>
              <p:nvPr/>
            </p:nvSpPr>
            <p:spPr>
              <a:xfrm rot="3283993">
                <a:off x="51854" y="801802"/>
                <a:ext cx="38417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14" name="Shape 114"/>
              <p:cNvSpPr/>
              <p:nvPr/>
            </p:nvSpPr>
            <p:spPr>
              <a:xfrm rot="19723229">
                <a:off x="1107542" y="885940"/>
                <a:ext cx="503238"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15" name="Shape 115"/>
              <p:cNvSpPr/>
              <p:nvPr/>
            </p:nvSpPr>
            <p:spPr>
              <a:xfrm rot="5908517">
                <a:off x="313792" y="2575040"/>
                <a:ext cx="21907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16" name="Shape 116"/>
              <p:cNvSpPr/>
              <p:nvPr/>
            </p:nvSpPr>
            <p:spPr>
              <a:xfrm rot="6683973">
                <a:off x="67729" y="2575040"/>
                <a:ext cx="228601"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17" name="Shape 117"/>
              <p:cNvSpPr/>
              <p:nvPr/>
            </p:nvSpPr>
            <p:spPr>
              <a:xfrm rot="5245609">
                <a:off x="569379" y="2540115"/>
                <a:ext cx="209551"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18" name="Shape 118"/>
              <p:cNvSpPr/>
              <p:nvPr/>
            </p:nvSpPr>
            <p:spPr>
              <a:xfrm rot="4500520">
                <a:off x="824967" y="2467090"/>
                <a:ext cx="209551"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19" name="Shape 119"/>
              <p:cNvSpPr/>
              <p:nvPr/>
            </p:nvSpPr>
            <p:spPr>
              <a:xfrm rot="3805228">
                <a:off x="1059917" y="2357552"/>
                <a:ext cx="209551"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20" name="Shape 120"/>
              <p:cNvSpPr/>
              <p:nvPr/>
            </p:nvSpPr>
            <p:spPr>
              <a:xfrm rot="3060139">
                <a:off x="1286929" y="2214677"/>
                <a:ext cx="209551"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21" name="Shape 121"/>
              <p:cNvSpPr/>
              <p:nvPr/>
            </p:nvSpPr>
            <p:spPr>
              <a:xfrm rot="2090281">
                <a:off x="1485367" y="2046402"/>
                <a:ext cx="209551"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22" name="Shape 122"/>
              <p:cNvSpPr/>
              <p:nvPr/>
            </p:nvSpPr>
            <p:spPr>
              <a:xfrm rot="14431653">
                <a:off x="-32283" y="338252"/>
                <a:ext cx="209551"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23" name="Shape 123"/>
              <p:cNvSpPr/>
              <p:nvPr/>
            </p:nvSpPr>
            <p:spPr>
              <a:xfrm rot="15193499">
                <a:off x="212192" y="222365"/>
                <a:ext cx="209551"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24" name="Shape 124"/>
              <p:cNvSpPr/>
              <p:nvPr/>
            </p:nvSpPr>
            <p:spPr>
              <a:xfrm rot="16629379">
                <a:off x="705904" y="112827"/>
                <a:ext cx="21907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25" name="Shape 125"/>
              <p:cNvSpPr/>
              <p:nvPr/>
            </p:nvSpPr>
            <p:spPr>
              <a:xfrm rot="17301498">
                <a:off x="944029" y="106477"/>
                <a:ext cx="23812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26" name="Shape 126"/>
              <p:cNvSpPr/>
              <p:nvPr/>
            </p:nvSpPr>
            <p:spPr>
              <a:xfrm rot="17923696">
                <a:off x="1170248" y="146959"/>
                <a:ext cx="246064"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27" name="Shape 127"/>
              <p:cNvSpPr/>
              <p:nvPr/>
            </p:nvSpPr>
            <p:spPr>
              <a:xfrm rot="18411383">
                <a:off x="1376623" y="216809"/>
                <a:ext cx="265114"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28" name="Shape 128"/>
              <p:cNvSpPr/>
              <p:nvPr/>
            </p:nvSpPr>
            <p:spPr>
              <a:xfrm rot="18989755">
                <a:off x="1558392" y="323965"/>
                <a:ext cx="265113"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29" name="Shape 129"/>
              <p:cNvSpPr/>
              <p:nvPr/>
            </p:nvSpPr>
            <p:spPr>
              <a:xfrm rot="19409993">
                <a:off x="1702854" y="463665"/>
                <a:ext cx="27463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30" name="Shape 130"/>
              <p:cNvSpPr/>
              <p:nvPr/>
            </p:nvSpPr>
            <p:spPr>
              <a:xfrm rot="19871442">
                <a:off x="1817154" y="627177"/>
                <a:ext cx="265114"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31" name="Shape 131"/>
              <p:cNvSpPr/>
              <p:nvPr/>
            </p:nvSpPr>
            <p:spPr>
              <a:xfrm rot="20427883">
                <a:off x="1898117" y="812915"/>
                <a:ext cx="265113"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32" name="Shape 132"/>
              <p:cNvSpPr/>
              <p:nvPr/>
            </p:nvSpPr>
            <p:spPr>
              <a:xfrm rot="20846155">
                <a:off x="1929867" y="1011352"/>
                <a:ext cx="265113"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33" name="Shape 133"/>
              <p:cNvSpPr/>
              <p:nvPr/>
            </p:nvSpPr>
            <p:spPr>
              <a:xfrm rot="21312177">
                <a:off x="1921929" y="1227252"/>
                <a:ext cx="265114"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34" name="Shape 134"/>
              <p:cNvSpPr/>
              <p:nvPr/>
            </p:nvSpPr>
            <p:spPr>
              <a:xfrm rot="696742">
                <a:off x="1783817" y="1657465"/>
                <a:ext cx="23812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35" name="Shape 135"/>
              <p:cNvSpPr/>
              <p:nvPr/>
            </p:nvSpPr>
            <p:spPr>
              <a:xfrm rot="1529991">
                <a:off x="1648879" y="1860665"/>
                <a:ext cx="222251"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36" name="Shape 136"/>
              <p:cNvSpPr/>
              <p:nvPr/>
            </p:nvSpPr>
            <p:spPr>
              <a:xfrm>
                <a:off x="1345667" y="1338377"/>
                <a:ext cx="323851" cy="190501"/>
              </a:xfrm>
              <a:custGeom>
                <a:avLst/>
                <a:gdLst/>
                <a:ahLst/>
                <a:cxnLst>
                  <a:cxn ang="0">
                    <a:pos x="wd2" y="hd2"/>
                  </a:cxn>
                  <a:cxn ang="5400000">
                    <a:pos x="wd2" y="hd2"/>
                  </a:cxn>
                  <a:cxn ang="10800000">
                    <a:pos x="wd2" y="hd2"/>
                  </a:cxn>
                  <a:cxn ang="16200000">
                    <a:pos x="wd2" y="hd2"/>
                  </a:cxn>
                </a:cxnLst>
                <a:rect l="0" t="0" r="r" b="b"/>
                <a:pathLst>
                  <a:path w="21600" h="21600" extrusionOk="0">
                    <a:moveTo>
                      <a:pt x="17788" y="21600"/>
                    </a:moveTo>
                    <a:lnTo>
                      <a:pt x="21600" y="2160"/>
                    </a:lnTo>
                    <a:lnTo>
                      <a:pt x="4447" y="0"/>
                    </a:lnTo>
                    <a:lnTo>
                      <a:pt x="0" y="19440"/>
                    </a:lnTo>
                    <a:lnTo>
                      <a:pt x="3176" y="20520"/>
                    </a:lnTo>
                    <a:lnTo>
                      <a:pt x="6353" y="5400"/>
                    </a:lnTo>
                    <a:lnTo>
                      <a:pt x="10800" y="6480"/>
                    </a:lnTo>
                    <a:lnTo>
                      <a:pt x="8259" y="19440"/>
                    </a:lnTo>
                    <a:lnTo>
                      <a:pt x="10800" y="19440"/>
                    </a:lnTo>
                    <a:lnTo>
                      <a:pt x="13976" y="6480"/>
                    </a:lnTo>
                    <a:lnTo>
                      <a:pt x="17153" y="6480"/>
                    </a:lnTo>
                    <a:lnTo>
                      <a:pt x="14612" y="20520"/>
                    </a:lnTo>
                    <a:lnTo>
                      <a:pt x="17788" y="21600"/>
                    </a:lnTo>
                    <a:close/>
                  </a:path>
                </a:pathLst>
              </a:custGeom>
              <a:solidFill>
                <a:srgbClr val="5B5D6B"/>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37" name="Shape 137"/>
              <p:cNvSpPr/>
              <p:nvPr/>
            </p:nvSpPr>
            <p:spPr>
              <a:xfrm>
                <a:off x="26454" y="681152"/>
                <a:ext cx="142876" cy="123826"/>
              </a:xfrm>
              <a:custGeom>
                <a:avLst/>
                <a:gdLst/>
                <a:ahLst/>
                <a:cxnLst>
                  <a:cxn ang="0">
                    <a:pos x="wd2" y="hd2"/>
                  </a:cxn>
                  <a:cxn ang="5400000">
                    <a:pos x="wd2" y="hd2"/>
                  </a:cxn>
                  <a:cxn ang="10800000">
                    <a:pos x="wd2" y="hd2"/>
                  </a:cxn>
                  <a:cxn ang="16200000">
                    <a:pos x="wd2" y="hd2"/>
                  </a:cxn>
                </a:cxnLst>
                <a:rect l="0" t="0" r="r" b="b"/>
                <a:pathLst>
                  <a:path w="21600" h="21600" extrusionOk="0">
                    <a:moveTo>
                      <a:pt x="15840" y="9969"/>
                    </a:moveTo>
                    <a:lnTo>
                      <a:pt x="4320" y="6646"/>
                    </a:lnTo>
                    <a:lnTo>
                      <a:pt x="0" y="8308"/>
                    </a:lnTo>
                    <a:lnTo>
                      <a:pt x="8640" y="21600"/>
                    </a:lnTo>
                    <a:lnTo>
                      <a:pt x="11520" y="19938"/>
                    </a:lnTo>
                    <a:lnTo>
                      <a:pt x="5760" y="9969"/>
                    </a:lnTo>
                    <a:lnTo>
                      <a:pt x="17280" y="14954"/>
                    </a:lnTo>
                    <a:lnTo>
                      <a:pt x="21600" y="11631"/>
                    </a:lnTo>
                    <a:lnTo>
                      <a:pt x="12960" y="0"/>
                    </a:lnTo>
                    <a:lnTo>
                      <a:pt x="10080" y="1662"/>
                    </a:lnTo>
                    <a:lnTo>
                      <a:pt x="15840" y="9969"/>
                    </a:lnTo>
                    <a:close/>
                  </a:path>
                </a:pathLst>
              </a:custGeom>
              <a:solidFill>
                <a:srgbClr val="5B5D6B"/>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38" name="Shape 138"/>
              <p:cNvSpPr/>
              <p:nvPr/>
            </p:nvSpPr>
            <p:spPr>
              <a:xfrm>
                <a:off x="150279" y="568440"/>
                <a:ext cx="160339" cy="141288"/>
              </a:xfrm>
              <a:custGeom>
                <a:avLst/>
                <a:gdLst/>
                <a:ahLst/>
                <a:cxnLst>
                  <a:cxn ang="0">
                    <a:pos x="wd2" y="hd2"/>
                  </a:cxn>
                  <a:cxn ang="5400000">
                    <a:pos x="wd2" y="hd2"/>
                  </a:cxn>
                  <a:cxn ang="10800000">
                    <a:pos x="wd2" y="hd2"/>
                  </a:cxn>
                  <a:cxn ang="16200000">
                    <a:pos x="wd2" y="hd2"/>
                  </a:cxn>
                </a:cxnLst>
                <a:rect l="0" t="0" r="r" b="b"/>
                <a:pathLst>
                  <a:path w="21600" h="21600" extrusionOk="0">
                    <a:moveTo>
                      <a:pt x="11549" y="21600"/>
                    </a:moveTo>
                    <a:lnTo>
                      <a:pt x="13901" y="20144"/>
                    </a:lnTo>
                    <a:lnTo>
                      <a:pt x="10265" y="8494"/>
                    </a:lnTo>
                    <a:lnTo>
                      <a:pt x="19034" y="15775"/>
                    </a:lnTo>
                    <a:lnTo>
                      <a:pt x="21600" y="14319"/>
                    </a:lnTo>
                    <a:lnTo>
                      <a:pt x="17750" y="0"/>
                    </a:lnTo>
                    <a:lnTo>
                      <a:pt x="15184" y="2912"/>
                    </a:lnTo>
                    <a:lnTo>
                      <a:pt x="17750" y="9951"/>
                    </a:lnTo>
                    <a:lnTo>
                      <a:pt x="10265" y="5582"/>
                    </a:lnTo>
                    <a:lnTo>
                      <a:pt x="7699" y="7038"/>
                    </a:lnTo>
                    <a:lnTo>
                      <a:pt x="9624" y="16503"/>
                    </a:lnTo>
                    <a:lnTo>
                      <a:pt x="3850" y="9951"/>
                    </a:lnTo>
                    <a:lnTo>
                      <a:pt x="0" y="12863"/>
                    </a:lnTo>
                    <a:lnTo>
                      <a:pt x="11549" y="21600"/>
                    </a:lnTo>
                    <a:close/>
                  </a:path>
                </a:pathLst>
              </a:custGeom>
              <a:solidFill>
                <a:srgbClr val="5B5D6B"/>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39" name="Shape 139"/>
              <p:cNvSpPr/>
              <p:nvPr/>
            </p:nvSpPr>
            <p:spPr>
              <a:xfrm>
                <a:off x="1071029" y="1919402"/>
                <a:ext cx="131764" cy="123826"/>
              </a:xfrm>
              <a:custGeom>
                <a:avLst/>
                <a:gdLst/>
                <a:ahLst/>
                <a:cxnLst>
                  <a:cxn ang="0">
                    <a:pos x="wd2" y="hd2"/>
                  </a:cxn>
                  <a:cxn ang="5400000">
                    <a:pos x="wd2" y="hd2"/>
                  </a:cxn>
                  <a:cxn ang="10800000">
                    <a:pos x="wd2" y="hd2"/>
                  </a:cxn>
                  <a:cxn ang="16200000">
                    <a:pos x="wd2" y="hd2"/>
                  </a:cxn>
                </a:cxnLst>
                <a:rect l="0" t="0" r="r" b="b"/>
                <a:pathLst>
                  <a:path w="21600" h="21600" extrusionOk="0">
                    <a:moveTo>
                      <a:pt x="9369" y="21600"/>
                    </a:moveTo>
                    <a:lnTo>
                      <a:pt x="21600" y="13292"/>
                    </a:lnTo>
                    <a:lnTo>
                      <a:pt x="14053" y="0"/>
                    </a:lnTo>
                    <a:lnTo>
                      <a:pt x="0" y="8308"/>
                    </a:lnTo>
                    <a:lnTo>
                      <a:pt x="1561" y="9969"/>
                    </a:lnTo>
                    <a:lnTo>
                      <a:pt x="10930" y="4985"/>
                    </a:lnTo>
                    <a:lnTo>
                      <a:pt x="14053" y="8308"/>
                    </a:lnTo>
                    <a:lnTo>
                      <a:pt x="6246" y="13292"/>
                    </a:lnTo>
                    <a:lnTo>
                      <a:pt x="7807" y="14954"/>
                    </a:lnTo>
                    <a:lnTo>
                      <a:pt x="15614" y="9969"/>
                    </a:lnTo>
                    <a:lnTo>
                      <a:pt x="17176" y="13292"/>
                    </a:lnTo>
                    <a:lnTo>
                      <a:pt x="7807" y="18277"/>
                    </a:lnTo>
                    <a:lnTo>
                      <a:pt x="9369" y="21600"/>
                    </a:lnTo>
                    <a:close/>
                  </a:path>
                </a:pathLst>
              </a:custGeom>
              <a:solidFill>
                <a:srgbClr val="5B5D6B"/>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40" name="Shape 140"/>
              <p:cNvSpPr/>
              <p:nvPr/>
            </p:nvSpPr>
            <p:spPr>
              <a:xfrm>
                <a:off x="1488542" y="776402"/>
                <a:ext cx="142876" cy="114301"/>
              </a:xfrm>
              <a:custGeom>
                <a:avLst/>
                <a:gdLst/>
                <a:ahLst/>
                <a:cxnLst>
                  <a:cxn ang="0">
                    <a:pos x="wd2" y="hd2"/>
                  </a:cxn>
                  <a:cxn ang="5400000">
                    <a:pos x="wd2" y="hd2"/>
                  </a:cxn>
                  <a:cxn ang="10800000">
                    <a:pos x="wd2" y="hd2"/>
                  </a:cxn>
                  <a:cxn ang="16200000">
                    <a:pos x="wd2" y="hd2"/>
                  </a:cxn>
                </a:cxnLst>
                <a:rect l="0" t="0" r="r" b="b"/>
                <a:pathLst>
                  <a:path w="21600" h="21600" extrusionOk="0">
                    <a:moveTo>
                      <a:pt x="21600" y="9000"/>
                    </a:moveTo>
                    <a:lnTo>
                      <a:pt x="15840" y="0"/>
                    </a:lnTo>
                    <a:lnTo>
                      <a:pt x="0" y="10800"/>
                    </a:lnTo>
                    <a:lnTo>
                      <a:pt x="5760" y="21600"/>
                    </a:lnTo>
                    <a:lnTo>
                      <a:pt x="8640" y="19800"/>
                    </a:lnTo>
                    <a:lnTo>
                      <a:pt x="4320" y="12600"/>
                    </a:lnTo>
                    <a:lnTo>
                      <a:pt x="8640" y="9000"/>
                    </a:lnTo>
                    <a:lnTo>
                      <a:pt x="12960" y="16200"/>
                    </a:lnTo>
                    <a:lnTo>
                      <a:pt x="14400" y="14400"/>
                    </a:lnTo>
                    <a:lnTo>
                      <a:pt x="11520" y="7200"/>
                    </a:lnTo>
                    <a:lnTo>
                      <a:pt x="14400" y="3600"/>
                    </a:lnTo>
                    <a:lnTo>
                      <a:pt x="18720" y="12600"/>
                    </a:lnTo>
                    <a:lnTo>
                      <a:pt x="21600" y="9000"/>
                    </a:lnTo>
                    <a:close/>
                  </a:path>
                </a:pathLst>
              </a:custGeom>
              <a:solidFill>
                <a:srgbClr val="5B5D6B"/>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41" name="Shape 141"/>
              <p:cNvSpPr/>
              <p:nvPr/>
            </p:nvSpPr>
            <p:spPr>
              <a:xfrm>
                <a:off x="1421867" y="671627"/>
                <a:ext cx="142876" cy="133351"/>
              </a:xfrm>
              <a:custGeom>
                <a:avLst/>
                <a:gdLst/>
                <a:ahLst/>
                <a:cxnLst>
                  <a:cxn ang="0">
                    <a:pos x="wd2" y="hd2"/>
                  </a:cxn>
                  <a:cxn ang="5400000">
                    <a:pos x="wd2" y="hd2"/>
                  </a:cxn>
                  <a:cxn ang="10800000">
                    <a:pos x="wd2" y="hd2"/>
                  </a:cxn>
                  <a:cxn ang="16200000">
                    <a:pos x="wd2" y="hd2"/>
                  </a:cxn>
                </a:cxnLst>
                <a:rect l="0" t="0" r="r" b="b"/>
                <a:pathLst>
                  <a:path w="21600" h="21600" extrusionOk="0">
                    <a:moveTo>
                      <a:pt x="10080" y="15429"/>
                    </a:moveTo>
                    <a:lnTo>
                      <a:pt x="17280" y="3086"/>
                    </a:lnTo>
                    <a:lnTo>
                      <a:pt x="15840" y="0"/>
                    </a:lnTo>
                    <a:lnTo>
                      <a:pt x="0" y="10800"/>
                    </a:lnTo>
                    <a:lnTo>
                      <a:pt x="1440" y="13886"/>
                    </a:lnTo>
                    <a:lnTo>
                      <a:pt x="12960" y="6171"/>
                    </a:lnTo>
                    <a:lnTo>
                      <a:pt x="4320" y="18514"/>
                    </a:lnTo>
                    <a:lnTo>
                      <a:pt x="5760" y="21600"/>
                    </a:lnTo>
                    <a:lnTo>
                      <a:pt x="21600" y="10800"/>
                    </a:lnTo>
                    <a:lnTo>
                      <a:pt x="20160" y="7714"/>
                    </a:lnTo>
                    <a:lnTo>
                      <a:pt x="10080" y="15429"/>
                    </a:lnTo>
                    <a:close/>
                  </a:path>
                </a:pathLst>
              </a:custGeom>
              <a:solidFill>
                <a:srgbClr val="5B5D6B"/>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42" name="Shape 142"/>
              <p:cNvSpPr/>
              <p:nvPr/>
            </p:nvSpPr>
            <p:spPr>
              <a:xfrm>
                <a:off x="5817" y="2451215"/>
                <a:ext cx="12701" cy="190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0"/>
                    </a:lnTo>
                    <a:close/>
                  </a:path>
                </a:pathLst>
              </a:custGeom>
              <a:solidFill>
                <a:srgbClr val="5B5D6B"/>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43" name="Shape 143"/>
              <p:cNvSpPr/>
              <p:nvPr/>
            </p:nvSpPr>
            <p:spPr>
              <a:xfrm>
                <a:off x="7404" y="416040"/>
                <a:ext cx="47626" cy="76201"/>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lnTo>
                      <a:pt x="21600" y="18900"/>
                    </a:lnTo>
                    <a:lnTo>
                      <a:pt x="0" y="0"/>
                    </a:lnTo>
                    <a:lnTo>
                      <a:pt x="0" y="10800"/>
                    </a:lnTo>
                    <a:lnTo>
                      <a:pt x="12960" y="21600"/>
                    </a:lnTo>
                    <a:close/>
                  </a:path>
                </a:pathLst>
              </a:custGeom>
              <a:solidFill>
                <a:srgbClr val="5B5D6B"/>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44" name="Shape 144"/>
              <p:cNvSpPr/>
              <p:nvPr/>
            </p:nvSpPr>
            <p:spPr>
              <a:xfrm>
                <a:off x="7404" y="2460740"/>
                <a:ext cx="57151" cy="1047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400" y="0"/>
                    </a:lnTo>
                    <a:lnTo>
                      <a:pt x="0" y="11782"/>
                    </a:lnTo>
                    <a:lnTo>
                      <a:pt x="0" y="21600"/>
                    </a:lnTo>
                    <a:lnTo>
                      <a:pt x="21600" y="0"/>
                    </a:lnTo>
                    <a:close/>
                  </a:path>
                </a:pathLst>
              </a:custGeom>
              <a:solidFill>
                <a:srgbClr val="5B5D6B"/>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45" name="Shape 145"/>
              <p:cNvSpPr/>
              <p:nvPr/>
            </p:nvSpPr>
            <p:spPr>
              <a:xfrm rot="244927">
                <a:off x="1864779" y="1441565"/>
                <a:ext cx="25558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46" name="Shape 146"/>
              <p:cNvSpPr/>
              <p:nvPr/>
            </p:nvSpPr>
            <p:spPr>
              <a:xfrm rot="16001411">
                <a:off x="456667" y="147752"/>
                <a:ext cx="21907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47" name="Shape 147"/>
              <p:cNvSpPr/>
              <p:nvPr/>
            </p:nvSpPr>
            <p:spPr>
              <a:xfrm>
                <a:off x="216954" y="2034159"/>
                <a:ext cx="224302" cy="242432"/>
              </a:xfrm>
              <a:custGeom>
                <a:avLst/>
                <a:gdLst/>
                <a:ahLst/>
                <a:cxnLst>
                  <a:cxn ang="0">
                    <a:pos x="wd2" y="hd2"/>
                  </a:cxn>
                  <a:cxn ang="5400000">
                    <a:pos x="wd2" y="hd2"/>
                  </a:cxn>
                  <a:cxn ang="10800000">
                    <a:pos x="wd2" y="hd2"/>
                  </a:cxn>
                  <a:cxn ang="16200000">
                    <a:pos x="wd2" y="hd2"/>
                  </a:cxn>
                </a:cxnLst>
                <a:rect l="0" t="0" r="r" b="b"/>
                <a:pathLst>
                  <a:path w="21194" h="21419" extrusionOk="0">
                    <a:moveTo>
                      <a:pt x="0" y="14125"/>
                    </a:moveTo>
                    <a:cubicBezTo>
                      <a:pt x="900" y="19455"/>
                      <a:pt x="3750" y="21419"/>
                      <a:pt x="8850" y="21419"/>
                    </a:cubicBezTo>
                    <a:cubicBezTo>
                      <a:pt x="16650" y="21138"/>
                      <a:pt x="15900" y="18053"/>
                      <a:pt x="17550" y="16650"/>
                    </a:cubicBezTo>
                    <a:cubicBezTo>
                      <a:pt x="17850" y="8375"/>
                      <a:pt x="12600" y="11601"/>
                      <a:pt x="9300" y="7533"/>
                    </a:cubicBezTo>
                    <a:cubicBezTo>
                      <a:pt x="8850" y="5710"/>
                      <a:pt x="11700" y="1362"/>
                      <a:pt x="15600" y="4588"/>
                    </a:cubicBezTo>
                    <a:cubicBezTo>
                      <a:pt x="16200" y="5570"/>
                      <a:pt x="16650" y="6972"/>
                      <a:pt x="17550" y="7253"/>
                    </a:cubicBezTo>
                    <a:cubicBezTo>
                      <a:pt x="18450" y="7533"/>
                      <a:pt x="21600" y="7533"/>
                      <a:pt x="21150" y="6411"/>
                    </a:cubicBezTo>
                    <a:cubicBezTo>
                      <a:pt x="20700" y="5289"/>
                      <a:pt x="18900" y="520"/>
                      <a:pt x="14550" y="100"/>
                    </a:cubicBezTo>
                    <a:cubicBezTo>
                      <a:pt x="11550" y="-181"/>
                      <a:pt x="7200" y="-181"/>
                      <a:pt x="5400" y="4448"/>
                    </a:cubicBezTo>
                    <a:cubicBezTo>
                      <a:pt x="2250" y="12302"/>
                      <a:pt x="12450" y="10900"/>
                      <a:pt x="13500" y="14827"/>
                    </a:cubicBezTo>
                    <a:cubicBezTo>
                      <a:pt x="14400" y="18053"/>
                      <a:pt x="5100" y="20437"/>
                      <a:pt x="4200" y="13985"/>
                    </a:cubicBezTo>
                    <a:cubicBezTo>
                      <a:pt x="1800" y="14406"/>
                      <a:pt x="2250" y="13564"/>
                      <a:pt x="0" y="14125"/>
                    </a:cubicBezTo>
                    <a:close/>
                  </a:path>
                </a:pathLst>
              </a:custGeom>
              <a:solidFill>
                <a:srgbClr val="5B5D6B"/>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48" name="Shape 148"/>
              <p:cNvSpPr/>
              <p:nvPr/>
            </p:nvSpPr>
            <p:spPr>
              <a:xfrm rot="18742963">
                <a:off x="978830" y="1997913"/>
                <a:ext cx="105920" cy="108622"/>
              </a:xfrm>
              <a:custGeom>
                <a:avLst/>
                <a:gdLst/>
                <a:ahLst/>
                <a:cxnLst>
                  <a:cxn ang="0">
                    <a:pos x="wd2" y="hd2"/>
                  </a:cxn>
                  <a:cxn ang="5400000">
                    <a:pos x="wd2" y="hd2"/>
                  </a:cxn>
                  <a:cxn ang="10800000">
                    <a:pos x="wd2" y="hd2"/>
                  </a:cxn>
                  <a:cxn ang="16200000">
                    <a:pos x="wd2" y="hd2"/>
                  </a:cxn>
                </a:cxnLst>
                <a:rect l="0" t="0" r="r" b="b"/>
                <a:pathLst>
                  <a:path w="21194" h="21419" extrusionOk="0">
                    <a:moveTo>
                      <a:pt x="0" y="14125"/>
                    </a:moveTo>
                    <a:cubicBezTo>
                      <a:pt x="900" y="19455"/>
                      <a:pt x="3750" y="21419"/>
                      <a:pt x="8850" y="21419"/>
                    </a:cubicBezTo>
                    <a:cubicBezTo>
                      <a:pt x="16650" y="21138"/>
                      <a:pt x="15900" y="18053"/>
                      <a:pt x="17550" y="16650"/>
                    </a:cubicBezTo>
                    <a:cubicBezTo>
                      <a:pt x="16950" y="6411"/>
                      <a:pt x="12600" y="11601"/>
                      <a:pt x="9300" y="7533"/>
                    </a:cubicBezTo>
                    <a:cubicBezTo>
                      <a:pt x="8850" y="5710"/>
                      <a:pt x="11700" y="1362"/>
                      <a:pt x="15600" y="4588"/>
                    </a:cubicBezTo>
                    <a:cubicBezTo>
                      <a:pt x="16200" y="5570"/>
                      <a:pt x="16650" y="6972"/>
                      <a:pt x="17550" y="7253"/>
                    </a:cubicBezTo>
                    <a:cubicBezTo>
                      <a:pt x="18450" y="7533"/>
                      <a:pt x="21600" y="7533"/>
                      <a:pt x="21150" y="6411"/>
                    </a:cubicBezTo>
                    <a:cubicBezTo>
                      <a:pt x="20700" y="5289"/>
                      <a:pt x="18900" y="520"/>
                      <a:pt x="14550" y="100"/>
                    </a:cubicBezTo>
                    <a:cubicBezTo>
                      <a:pt x="11550" y="-181"/>
                      <a:pt x="7200" y="-181"/>
                      <a:pt x="5400" y="4448"/>
                    </a:cubicBezTo>
                    <a:cubicBezTo>
                      <a:pt x="2250" y="12302"/>
                      <a:pt x="12450" y="10900"/>
                      <a:pt x="13500" y="14827"/>
                    </a:cubicBezTo>
                    <a:cubicBezTo>
                      <a:pt x="14400" y="18053"/>
                      <a:pt x="5100" y="20437"/>
                      <a:pt x="4200" y="13985"/>
                    </a:cubicBezTo>
                    <a:cubicBezTo>
                      <a:pt x="1800" y="14406"/>
                      <a:pt x="2250" y="13564"/>
                      <a:pt x="0" y="14125"/>
                    </a:cubicBezTo>
                    <a:close/>
                  </a:path>
                </a:pathLst>
              </a:custGeom>
              <a:solidFill>
                <a:srgbClr val="5B5D6B"/>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49" name="Shape 149"/>
              <p:cNvSpPr/>
              <p:nvPr/>
            </p:nvSpPr>
            <p:spPr>
              <a:xfrm>
                <a:off x="369354" y="333490"/>
                <a:ext cx="552451" cy="20193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814" y="9883"/>
                    </a:lnTo>
                    <a:lnTo>
                      <a:pt x="21600" y="21600"/>
                    </a:lnTo>
                    <a:lnTo>
                      <a:pt x="3352" y="11479"/>
                    </a:lnTo>
                    <a:lnTo>
                      <a:pt x="0" y="0"/>
                    </a:lnTo>
                    <a:close/>
                  </a:path>
                </a:pathLst>
              </a:custGeom>
              <a:gradFill flip="none" rotWithShape="1">
                <a:gsLst>
                  <a:gs pos="0">
                    <a:srgbClr val="585A68"/>
                  </a:gs>
                  <a:gs pos="100000">
                    <a:srgbClr val="5B5D6B"/>
                  </a:gs>
                </a:gsLst>
                <a:lin ang="81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50" name="Shape 150"/>
              <p:cNvSpPr/>
              <p:nvPr/>
            </p:nvSpPr>
            <p:spPr>
              <a:xfrm rot="19915651">
                <a:off x="466192" y="1197090"/>
                <a:ext cx="350838" cy="276226"/>
              </a:xfrm>
              <a:prstGeom prst="ellipse">
                <a:avLst/>
              </a:prstGeom>
              <a:gradFill flip="none" rotWithShape="1">
                <a:gsLst>
                  <a:gs pos="0">
                    <a:srgbClr val="535561"/>
                  </a:gs>
                  <a:gs pos="50000">
                    <a:srgbClr val="5B5D6B"/>
                  </a:gs>
                  <a:gs pos="100000">
                    <a:srgbClr val="535561"/>
                  </a:gs>
                </a:gsLst>
                <a:lin ang="81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grpSp>
      <p:sp>
        <p:nvSpPr>
          <p:cNvPr id="153" name="Shape 153"/>
          <p:cNvSpPr>
            <a:spLocks noGrp="1"/>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r>
              <a:t>Title Text</a:t>
            </a:r>
          </a:p>
        </p:txBody>
      </p:sp>
      <p:sp>
        <p:nvSpPr>
          <p:cNvPr id="154" name="Shape 154"/>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155" name="Shape 155"/>
          <p:cNvSpPr>
            <a:spLocks noGrp="1"/>
          </p:cNvSpPr>
          <p:nvPr>
            <p:ph type="sldNum" sz="quarter" idx="2"/>
          </p:nvPr>
        </p:nvSpPr>
        <p:spPr>
          <a:xfrm>
            <a:off x="8596972" y="6245225"/>
            <a:ext cx="245404" cy="226986"/>
          </a:xfrm>
          <a:prstGeom prst="rect">
            <a:avLst/>
          </a:prstGeom>
          <a:ln w="12700">
            <a:miter lim="400000"/>
          </a:ln>
        </p:spPr>
        <p:txBody>
          <a:bodyPr wrap="none" lIns="45719" rIns="45719">
            <a:spAutoFit/>
          </a:bodyPr>
          <a:lstStyle>
            <a:lvl1pPr algn="r">
              <a:defRPr sz="1000">
                <a:solidFill>
                  <a:srgbClr val="FFFFFF"/>
                </a:solidFill>
                <a:latin typeface="+mn-lt"/>
                <a:ea typeface="+mn-ea"/>
                <a:cs typeface="+mn-cs"/>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xmlns:p14="http://schemas.microsoft.com/office/powerpoint/2010/mai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9pPr>
    </p:titleStyle>
    <p:bodyStyle>
      <a:lvl1pPr marL="342900" marR="0" indent="-3429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1pPr>
      <a:lvl2pPr marL="783771" marR="0" indent="-326571" algn="l" defTabSz="914400" rtl="0" latinLnBrk="0">
        <a:lnSpc>
          <a:spcPct val="100000"/>
        </a:lnSpc>
        <a:spcBef>
          <a:spcPts val="700"/>
        </a:spcBef>
        <a:spcAft>
          <a:spcPts val="0"/>
        </a:spcAft>
        <a:buClr>
          <a:srgbClr val="A3C145"/>
        </a:buClr>
        <a:buSzPct val="100000"/>
        <a:buFont typeface="Arial"/>
        <a:buChar char="▪"/>
        <a:tabLst/>
        <a:defRPr sz="3200" b="0" i="0" u="none" strike="noStrike" cap="none" spc="0" baseline="0">
          <a:ln>
            <a:noFill/>
          </a:ln>
          <a:solidFill>
            <a:srgbClr val="FFFFFF"/>
          </a:solidFill>
          <a:uFillTx/>
          <a:latin typeface="Tahoma"/>
          <a:ea typeface="Tahoma"/>
          <a:cs typeface="Tahoma"/>
          <a:sym typeface="Tahoma"/>
        </a:defRPr>
      </a:lvl2pPr>
      <a:lvl3pPr marL="1219200" marR="0" indent="-3048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3pPr>
      <a:lvl4pPr marL="1737360" marR="0" indent="-365760" algn="l" defTabSz="914400" rtl="0" latinLnBrk="0">
        <a:lnSpc>
          <a:spcPct val="100000"/>
        </a:lnSpc>
        <a:spcBef>
          <a:spcPts val="700"/>
        </a:spcBef>
        <a:spcAft>
          <a:spcPts val="0"/>
        </a:spcAft>
        <a:buClr>
          <a:srgbClr val="A3C145"/>
        </a:buClr>
        <a:buSzPct val="100000"/>
        <a:buFont typeface="Arial"/>
        <a:buChar char="▪"/>
        <a:tabLst/>
        <a:defRPr sz="3200" b="0" i="0" u="none" strike="noStrike" cap="none" spc="0" baseline="0">
          <a:ln>
            <a:noFill/>
          </a:ln>
          <a:solidFill>
            <a:srgbClr val="FFFFFF"/>
          </a:solidFill>
          <a:uFillTx/>
          <a:latin typeface="Tahoma"/>
          <a:ea typeface="Tahoma"/>
          <a:cs typeface="Tahoma"/>
          <a:sym typeface="Tahoma"/>
        </a:defRPr>
      </a:lvl4pPr>
      <a:lvl5pPr marL="22352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5pPr>
      <a:lvl6pPr marL="26924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6pPr>
      <a:lvl7pPr marL="31496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7pPr>
      <a:lvl8pPr marL="36068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8pPr>
      <a:lvl9pPr marL="40640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 Id="rId3"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 Id="rId3"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jpeg"/><Relationship Id="rId3" Type="http://schemas.openxmlformats.org/officeDocument/2006/relationships/image" Target="../media/image2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videos.howstuffworks.com/hsw/5714-us-south-central-geography-the-early-1900s-video.ht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title" idx="4294967295"/>
          </p:nvPr>
        </p:nvSpPr>
        <p:spPr>
          <a:xfrm>
            <a:off x="457200" y="228599"/>
            <a:ext cx="8229600" cy="1143002"/>
          </a:xfrm>
          <a:prstGeom prst="rect">
            <a:avLst/>
          </a:prstGeom>
        </p:spPr>
        <p:txBody>
          <a:bodyPr>
            <a:normAutofit/>
          </a:bodyPr>
          <a:lstStyle/>
          <a:p>
            <a:pPr>
              <a:defRPr sz="3200">
                <a:effectLst>
                  <a:outerShdw blurRad="12700" dist="25400" dir="2700000" rotWithShape="0">
                    <a:srgbClr val="000000"/>
                  </a:outerShdw>
                </a:effectLst>
              </a:defRPr>
            </a:pPr>
            <a:r>
              <a:t>Industry Comes of Age</a:t>
            </a:r>
            <a:br/>
            <a:r>
              <a:t>1865-1900</a:t>
            </a:r>
          </a:p>
        </p:txBody>
      </p:sp>
      <p:pic>
        <p:nvPicPr>
          <p:cNvPr id="181" name="octo.jpg" descr="octo.jpg"/>
          <p:cNvPicPr>
            <a:picLocks noChangeAspect="1"/>
          </p:cNvPicPr>
          <p:nvPr/>
        </p:nvPicPr>
        <p:blipFill>
          <a:blip r:embed="rId2">
            <a:extLst/>
          </a:blip>
          <a:stretch>
            <a:fillRect/>
          </a:stretch>
        </p:blipFill>
        <p:spPr>
          <a:xfrm>
            <a:off x="228600" y="3886200"/>
            <a:ext cx="3733800" cy="2554288"/>
          </a:xfrm>
          <a:prstGeom prst="rect">
            <a:avLst/>
          </a:prstGeom>
          <a:ln w="12700">
            <a:miter lim="400000"/>
          </a:ln>
        </p:spPr>
      </p:pic>
      <p:pic>
        <p:nvPicPr>
          <p:cNvPr id="182" name="image002.jpg" descr="image002.jpg"/>
          <p:cNvPicPr>
            <a:picLocks noChangeAspect="1"/>
          </p:cNvPicPr>
          <p:nvPr/>
        </p:nvPicPr>
        <p:blipFill>
          <a:blip r:embed="rId3">
            <a:extLst/>
          </a:blip>
          <a:stretch>
            <a:fillRect/>
          </a:stretch>
        </p:blipFill>
        <p:spPr>
          <a:xfrm>
            <a:off x="4267200" y="3657600"/>
            <a:ext cx="4664075" cy="2962275"/>
          </a:xfrm>
          <a:prstGeom prst="rect">
            <a:avLst/>
          </a:prstGeom>
          <a:ln w="12700">
            <a:miter lim="400000"/>
          </a:ln>
        </p:spPr>
      </p:pic>
      <p:pic>
        <p:nvPicPr>
          <p:cNvPr id="183" name="factory_workers.jpg" descr="factory_workers.jpg"/>
          <p:cNvPicPr>
            <a:picLocks noChangeAspect="1"/>
          </p:cNvPicPr>
          <p:nvPr/>
        </p:nvPicPr>
        <p:blipFill>
          <a:blip r:embed="rId4">
            <a:extLst/>
          </a:blip>
          <a:stretch>
            <a:fillRect/>
          </a:stretch>
        </p:blipFill>
        <p:spPr>
          <a:xfrm>
            <a:off x="4800600" y="1524000"/>
            <a:ext cx="3810000" cy="2111375"/>
          </a:xfrm>
          <a:prstGeom prst="rect">
            <a:avLst/>
          </a:prstGeom>
          <a:ln w="12700">
            <a:miter lim="400000"/>
          </a:ln>
        </p:spPr>
      </p:pic>
      <p:pic>
        <p:nvPicPr>
          <p:cNvPr id="184" name="1st-well.jpg" descr="1st-well.jpg"/>
          <p:cNvPicPr>
            <a:picLocks noChangeAspect="1"/>
          </p:cNvPicPr>
          <p:nvPr/>
        </p:nvPicPr>
        <p:blipFill>
          <a:blip r:embed="rId5">
            <a:extLst/>
          </a:blip>
          <a:stretch>
            <a:fillRect/>
          </a:stretch>
        </p:blipFill>
        <p:spPr>
          <a:xfrm>
            <a:off x="228600" y="990600"/>
            <a:ext cx="2243138" cy="2819400"/>
          </a:xfrm>
          <a:prstGeom prst="rect">
            <a:avLst/>
          </a:prstGeom>
          <a:ln w="12700">
            <a:miter lim="400000"/>
          </a:ln>
        </p:spPr>
      </p:pic>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p:cNvSpPr>
          <p:nvPr>
            <p:ph type="title" idx="4294967295"/>
          </p:nvPr>
        </p:nvSpPr>
        <p:spPr>
          <a:xfrm>
            <a:off x="301625" y="228599"/>
            <a:ext cx="8540750" cy="1143002"/>
          </a:xfrm>
          <a:prstGeom prst="rect">
            <a:avLst/>
          </a:prstGeom>
        </p:spPr>
        <p:txBody>
          <a:bodyPr>
            <a:normAutofit/>
          </a:bodyPr>
          <a:lstStyle>
            <a:lvl1pPr>
              <a:defRPr sz="3600">
                <a:effectLst>
                  <a:outerShdw blurRad="12700" dist="25400" dir="2700000" rotWithShape="0">
                    <a:srgbClr val="000000"/>
                  </a:outerShdw>
                </a:effectLst>
              </a:defRPr>
            </a:lvl1pPr>
          </a:lstStyle>
          <a:p>
            <a:r>
              <a:t>Captains of Industry or Robber Barons?</a:t>
            </a:r>
          </a:p>
        </p:txBody>
      </p:sp>
      <p:pic>
        <p:nvPicPr>
          <p:cNvPr id="214" name="a2311.jpg" descr="a2311.jpg"/>
          <p:cNvPicPr>
            <a:picLocks noChangeAspect="1"/>
          </p:cNvPicPr>
          <p:nvPr/>
        </p:nvPicPr>
        <p:blipFill>
          <a:blip r:embed="rId2">
            <a:extLst/>
          </a:blip>
          <a:stretch>
            <a:fillRect/>
          </a:stretch>
        </p:blipFill>
        <p:spPr>
          <a:xfrm>
            <a:off x="0" y="1447800"/>
            <a:ext cx="3810000" cy="2857500"/>
          </a:xfrm>
          <a:prstGeom prst="rect">
            <a:avLst/>
          </a:prstGeom>
          <a:ln w="12700">
            <a:miter lim="400000"/>
          </a:ln>
        </p:spPr>
      </p:pic>
      <p:pic>
        <p:nvPicPr>
          <p:cNvPr id="215" name="robber_barons.jpg" descr="robber_barons.jpg"/>
          <p:cNvPicPr>
            <a:picLocks noChangeAspect="1"/>
          </p:cNvPicPr>
          <p:nvPr/>
        </p:nvPicPr>
        <p:blipFill>
          <a:blip r:embed="rId3">
            <a:extLst/>
          </a:blip>
          <a:stretch>
            <a:fillRect/>
          </a:stretch>
        </p:blipFill>
        <p:spPr>
          <a:xfrm>
            <a:off x="4953000" y="1447800"/>
            <a:ext cx="3810000" cy="4695825"/>
          </a:xfrm>
          <a:prstGeom prst="rect">
            <a:avLst/>
          </a:prstGeom>
          <a:ln w="12700">
            <a:miter lim="400000"/>
          </a:ln>
        </p:spPr>
      </p:pic>
      <p:pic>
        <p:nvPicPr>
          <p:cNvPr id="216" name="breakersexterior.jpg" descr="breakersexterior.jpg"/>
          <p:cNvPicPr>
            <a:picLocks noChangeAspect="1"/>
          </p:cNvPicPr>
          <p:nvPr/>
        </p:nvPicPr>
        <p:blipFill>
          <a:blip r:embed="rId4">
            <a:extLst/>
          </a:blip>
          <a:stretch>
            <a:fillRect/>
          </a:stretch>
        </p:blipFill>
        <p:spPr>
          <a:xfrm>
            <a:off x="0" y="4343400"/>
            <a:ext cx="3810000" cy="2324100"/>
          </a:xfrm>
          <a:prstGeom prst="rect">
            <a:avLst/>
          </a:prstGeom>
          <a:ln w="12700">
            <a:miter lim="400000"/>
          </a:ln>
        </p:spPr>
      </p:pic>
    </p:spTree>
  </p:cSld>
  <p:clrMapOvr>
    <a:masterClrMapping/>
  </p:clrMapOvr>
  <p:transition xmlns:p14="http://schemas.microsoft.com/office/powerpoint/2010/mai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p:cNvSpPr>
          <p:nvPr>
            <p:ph type="title" idx="4294967295"/>
          </p:nvPr>
        </p:nvSpPr>
        <p:spPr>
          <a:xfrm>
            <a:off x="301625" y="228599"/>
            <a:ext cx="8540750" cy="1143002"/>
          </a:xfrm>
          <a:prstGeom prst="rect">
            <a:avLst/>
          </a:prstGeom>
        </p:spPr>
        <p:txBody>
          <a:bodyPr>
            <a:normAutofit/>
          </a:bodyPr>
          <a:lstStyle>
            <a:lvl1pPr>
              <a:defRPr>
                <a:effectLst>
                  <a:outerShdw blurRad="12700" dist="25400" dir="2700000" rotWithShape="0">
                    <a:srgbClr val="000000"/>
                  </a:outerShdw>
                </a:effectLst>
              </a:defRPr>
            </a:lvl1pPr>
          </a:lstStyle>
          <a:p>
            <a:r>
              <a:t>The Commodore</a:t>
            </a:r>
          </a:p>
        </p:txBody>
      </p:sp>
      <p:sp>
        <p:nvSpPr>
          <p:cNvPr id="219" name="Shape 219"/>
          <p:cNvSpPr>
            <a:spLocks noGrp="1"/>
          </p:cNvSpPr>
          <p:nvPr>
            <p:ph type="body" idx="4294967295"/>
          </p:nvPr>
        </p:nvSpPr>
        <p:spPr>
          <a:xfrm>
            <a:off x="595312" y="1143000"/>
            <a:ext cx="8229601" cy="5029200"/>
          </a:xfrm>
          <a:prstGeom prst="rect">
            <a:avLst/>
          </a:prstGeom>
        </p:spPr>
        <p:txBody>
          <a:bodyPr>
            <a:normAutofit/>
          </a:bodyPr>
          <a:lstStyle/>
          <a:p>
            <a:pPr>
              <a:defRPr>
                <a:effectLst>
                  <a:outerShdw blurRad="12700" dist="25400" dir="2700000" rotWithShape="0">
                    <a:srgbClr val="000000"/>
                  </a:outerShdw>
                </a:effectLst>
              </a:defRPr>
            </a:pPr>
            <a:r>
              <a:t>Cornelius Vanderbilt turn from steam ship owner to a railroad industry tycoon.  </a:t>
            </a:r>
          </a:p>
          <a:p>
            <a:pPr>
              <a:defRPr>
                <a:effectLst>
                  <a:outerShdw blurRad="12700" dist="25400" dir="2700000" rotWithShape="0">
                    <a:srgbClr val="000000"/>
                  </a:outerShdw>
                </a:effectLst>
              </a:defRPr>
            </a:pPr>
            <a:r>
              <a:t>Came to power by buying out competitors</a:t>
            </a:r>
          </a:p>
          <a:p>
            <a:pPr>
              <a:defRPr>
                <a:effectLst>
                  <a:outerShdw blurRad="12700" dist="25400" dir="2700000" rotWithShape="0">
                    <a:srgbClr val="000000"/>
                  </a:outerShdw>
                </a:effectLst>
              </a:defRPr>
            </a:pPr>
            <a:r>
              <a:t>Many rivals in railroads</a:t>
            </a:r>
          </a:p>
          <a:p>
            <a:pPr>
              <a:defRPr>
                <a:effectLst>
                  <a:outerShdw blurRad="12700" dist="25400" dir="2700000" rotWithShape="0">
                    <a:srgbClr val="000000"/>
                  </a:outerShdw>
                </a:effectLst>
              </a:defRPr>
            </a:pPr>
            <a:r>
              <a:t>Shipping contract with Rockefeller established his business for longevity. </a:t>
            </a:r>
          </a:p>
        </p:txBody>
      </p:sp>
      <p:pic>
        <p:nvPicPr>
          <p:cNvPr id="220" name="ANd9GcS2JcqPUyT-axKA_-TfjDIyU_vJAAdNPbxR-2WX2ySbYt_jz5D-.jpg" descr="ANd9GcS2JcqPUyT-axKA_-TfjDIyU_vJAAdNPbxR-2WX2ySbYt_jz5D-"/>
          <p:cNvPicPr>
            <a:picLocks noChangeAspect="1"/>
          </p:cNvPicPr>
          <p:nvPr/>
        </p:nvPicPr>
        <p:blipFill>
          <a:blip r:embed="rId2">
            <a:extLst/>
          </a:blip>
          <a:stretch>
            <a:fillRect/>
          </a:stretch>
        </p:blipFill>
        <p:spPr>
          <a:xfrm>
            <a:off x="5651500" y="4495800"/>
            <a:ext cx="3162300" cy="209708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p:cNvSpPr>
          <p:nvPr>
            <p:ph type="title" idx="4294967295"/>
          </p:nvPr>
        </p:nvSpPr>
        <p:spPr>
          <a:xfrm>
            <a:off x="301625" y="228599"/>
            <a:ext cx="8540750" cy="1143002"/>
          </a:xfrm>
          <a:prstGeom prst="rect">
            <a:avLst/>
          </a:prstGeom>
        </p:spPr>
        <p:txBody>
          <a:bodyPr>
            <a:normAutofit/>
          </a:bodyPr>
          <a:lstStyle/>
          <a:p>
            <a:pPr defTabSz="640079">
              <a:defRPr sz="2240">
                <a:effectLst>
                  <a:outerShdw blurRad="8890" dist="17780" dir="2700000" rotWithShape="0">
                    <a:srgbClr val="000000"/>
                  </a:outerShdw>
                </a:effectLst>
              </a:defRPr>
            </a:pPr>
            <a:r>
              <a:t>Miracles of Mechanization</a:t>
            </a:r>
            <a:br/>
            <a:r>
              <a:t>American ingenuity played a vital role</a:t>
            </a:r>
            <a:br/>
            <a:endParaRPr/>
          </a:p>
        </p:txBody>
      </p:sp>
      <p:sp>
        <p:nvSpPr>
          <p:cNvPr id="223" name="Shape 223"/>
          <p:cNvSpPr>
            <a:spLocks noGrp="1"/>
          </p:cNvSpPr>
          <p:nvPr>
            <p:ph type="body" sz="half" idx="4294967295"/>
          </p:nvPr>
        </p:nvSpPr>
        <p:spPr>
          <a:xfrm>
            <a:off x="301625" y="1600199"/>
            <a:ext cx="4194175" cy="4498977"/>
          </a:xfrm>
          <a:prstGeom prst="rect">
            <a:avLst/>
          </a:prstGeom>
        </p:spPr>
        <p:txBody>
          <a:bodyPr>
            <a:normAutofit/>
          </a:bodyPr>
          <a:lstStyle/>
          <a:p>
            <a:pPr marL="1143000" lvl="2" indent="-228600">
              <a:lnSpc>
                <a:spcPct val="80000"/>
              </a:lnSpc>
              <a:spcBef>
                <a:spcPts val="0"/>
              </a:spcBef>
              <a:defRPr sz="1700">
                <a:effectLst>
                  <a:outerShdw blurRad="12700" dist="25400" dir="2700000" rotWithShape="0">
                    <a:srgbClr val="000000"/>
                  </a:outerShdw>
                </a:effectLst>
              </a:defRPr>
            </a:pPr>
            <a:r>
              <a:t>Popular inventions included the cash register, the stock ticker,</a:t>
            </a:r>
            <a:br/>
            <a:r>
              <a:t>the typewriter, the refrigerator car, the electric dynamo, and the</a:t>
            </a:r>
            <a:br/>
            <a:r>
              <a:t>electric railway, which displaced animal-drawn cars. </a:t>
            </a:r>
            <a:endParaRPr sz="1300"/>
          </a:p>
          <a:p>
            <a:pPr>
              <a:lnSpc>
                <a:spcPct val="80000"/>
              </a:lnSpc>
              <a:spcBef>
                <a:spcPts val="500"/>
              </a:spcBef>
              <a:defRPr sz="2200">
                <a:effectLst>
                  <a:outerShdw blurRad="12700" dist="25400" dir="2700000" rotWithShape="0">
                    <a:srgbClr val="000000"/>
                  </a:outerShdw>
                </a:effectLst>
              </a:defRPr>
            </a:pPr>
            <a:r>
              <a:t>Thomas Edison, the “Wizard of Menlo Park,” was the most versatile inventor, who, while best known for his electric light bulb,</a:t>
            </a:r>
            <a:br/>
            <a:r>
              <a:t>also cranked out scores of other inventions. </a:t>
            </a:r>
          </a:p>
        </p:txBody>
      </p:sp>
      <p:pic>
        <p:nvPicPr>
          <p:cNvPr id="224" name="edison_2.jpg" descr="edison_2.jpg"/>
          <p:cNvPicPr>
            <a:picLocks noChangeAspect="1"/>
          </p:cNvPicPr>
          <p:nvPr/>
        </p:nvPicPr>
        <p:blipFill>
          <a:blip r:embed="rId2">
            <a:extLst/>
          </a:blip>
          <a:stretch>
            <a:fillRect/>
          </a:stretch>
        </p:blipFill>
        <p:spPr>
          <a:xfrm>
            <a:off x="4724400" y="1143000"/>
            <a:ext cx="3810000" cy="2438400"/>
          </a:xfrm>
          <a:prstGeom prst="rect">
            <a:avLst/>
          </a:prstGeom>
          <a:ln w="12700">
            <a:miter lim="400000"/>
          </a:ln>
        </p:spPr>
      </p:pic>
      <p:pic>
        <p:nvPicPr>
          <p:cNvPr id="225" name="1880-edison.jpg" descr="1880-edison.jpg"/>
          <p:cNvPicPr>
            <a:picLocks noChangeAspect="1"/>
          </p:cNvPicPr>
          <p:nvPr/>
        </p:nvPicPr>
        <p:blipFill>
          <a:blip r:embed="rId3">
            <a:extLst/>
          </a:blip>
          <a:stretch>
            <a:fillRect/>
          </a:stretch>
        </p:blipFill>
        <p:spPr>
          <a:xfrm>
            <a:off x="4876800" y="3657600"/>
            <a:ext cx="3332163" cy="29718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p:cNvSpPr>
          <p:nvPr>
            <p:ph type="title" idx="4294967295"/>
          </p:nvPr>
        </p:nvSpPr>
        <p:spPr>
          <a:xfrm>
            <a:off x="301625" y="228599"/>
            <a:ext cx="8540750" cy="1143002"/>
          </a:xfrm>
          <a:prstGeom prst="rect">
            <a:avLst/>
          </a:prstGeom>
        </p:spPr>
        <p:txBody>
          <a:bodyPr>
            <a:normAutofit/>
          </a:bodyPr>
          <a:lstStyle/>
          <a:p>
            <a:pPr defTabSz="786384">
              <a:defRPr sz="3440" b="1">
                <a:effectLst>
                  <a:outerShdw blurRad="10922" dist="21844" dir="2700000" rotWithShape="0">
                    <a:srgbClr val="000000"/>
                  </a:outerShdw>
                </a:effectLst>
              </a:defRPr>
            </a:pPr>
            <a:r>
              <a:t>The Trust Titan Emerges</a:t>
            </a:r>
            <a:r>
              <a:rPr b="0"/>
              <a:t> </a:t>
            </a:r>
            <a:br>
              <a:rPr b="0"/>
            </a:br>
            <a:endParaRPr b="0"/>
          </a:p>
        </p:txBody>
      </p:sp>
      <p:sp>
        <p:nvSpPr>
          <p:cNvPr id="228" name="Shape 228"/>
          <p:cNvSpPr>
            <a:spLocks noGrp="1"/>
          </p:cNvSpPr>
          <p:nvPr>
            <p:ph type="body" sz="half" idx="4294967295"/>
          </p:nvPr>
        </p:nvSpPr>
        <p:spPr>
          <a:xfrm>
            <a:off x="301625" y="1600199"/>
            <a:ext cx="4194175" cy="4498977"/>
          </a:xfrm>
          <a:prstGeom prst="rect">
            <a:avLst/>
          </a:prstGeom>
        </p:spPr>
        <p:txBody>
          <a:bodyPr>
            <a:normAutofit/>
          </a:bodyPr>
          <a:lstStyle/>
          <a:p>
            <a:pPr marL="342900" indent="-342900">
              <a:lnSpc>
                <a:spcPct val="80000"/>
              </a:lnSpc>
              <a:spcBef>
                <a:spcPts val="600"/>
              </a:spcBef>
              <a:defRPr sz="2500">
                <a:effectLst>
                  <a:outerShdw blurRad="12700" dist="25400" dir="2700000" rotWithShape="0">
                    <a:srgbClr val="000000"/>
                  </a:outerShdw>
                </a:effectLst>
              </a:defRPr>
            </a:pPr>
            <a:r>
              <a:t>Industry giants used various ways to eliminate competition and maximize profits. </a:t>
            </a:r>
            <a:endParaRPr sz="1900"/>
          </a:p>
          <a:p>
            <a:pPr marL="742950" lvl="1" indent="-285750">
              <a:lnSpc>
                <a:spcPct val="80000"/>
              </a:lnSpc>
              <a:spcBef>
                <a:spcPts val="0"/>
              </a:spcBef>
              <a:buClr>
                <a:srgbClr val="6FA9B7"/>
              </a:buClr>
              <a:buFont typeface="Wingdings"/>
              <a:defRPr sz="2200">
                <a:effectLst>
                  <a:outerShdw blurRad="12700" dist="25400" dir="2700000" rotWithShape="0">
                    <a:srgbClr val="000000"/>
                  </a:outerShdw>
                </a:effectLst>
              </a:defRPr>
            </a:pPr>
            <a:r>
              <a:t>Andrew Carnegie used a method called “vertical</a:t>
            </a:r>
            <a:br/>
            <a:r>
              <a:t>integration,” which meant that he bought out and controlled all aspects of an industry (in his case, he mined the iron, transported it, refined it, and turned it into steel, controlling all parts of the</a:t>
            </a:r>
            <a:br/>
            <a:r>
              <a:t>process). </a:t>
            </a:r>
          </a:p>
        </p:txBody>
      </p:sp>
      <p:pic>
        <p:nvPicPr>
          <p:cNvPr id="229" name="carnegie.jpg" descr="carnegie.jpg"/>
          <p:cNvPicPr>
            <a:picLocks noChangeAspect="1"/>
          </p:cNvPicPr>
          <p:nvPr/>
        </p:nvPicPr>
        <p:blipFill>
          <a:blip r:embed="rId2">
            <a:extLst/>
          </a:blip>
          <a:stretch>
            <a:fillRect/>
          </a:stretch>
        </p:blipFill>
        <p:spPr>
          <a:xfrm>
            <a:off x="4781550" y="1600200"/>
            <a:ext cx="3771900" cy="452596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p:cNvSpPr>
          <p:nvPr>
            <p:ph type="title" idx="4294967295"/>
          </p:nvPr>
        </p:nvSpPr>
        <p:spPr>
          <a:xfrm>
            <a:off x="301625" y="228599"/>
            <a:ext cx="8540750" cy="1143002"/>
          </a:xfrm>
          <a:prstGeom prst="rect">
            <a:avLst/>
          </a:prstGeom>
        </p:spPr>
        <p:txBody>
          <a:bodyPr>
            <a:normAutofit/>
          </a:bodyPr>
          <a:lstStyle/>
          <a:p>
            <a:pPr defTabSz="841247">
              <a:defRPr sz="3680" b="1">
                <a:effectLst>
                  <a:outerShdw blurRad="11684" dist="23368" dir="2700000" rotWithShape="0">
                    <a:srgbClr val="000000"/>
                  </a:outerShdw>
                </a:effectLst>
              </a:defRPr>
            </a:pPr>
            <a:r>
              <a:t>Carnegie and Other Sultans of Steel</a:t>
            </a:r>
            <a:r>
              <a:rPr b="0"/>
              <a:t> </a:t>
            </a:r>
          </a:p>
        </p:txBody>
      </p:sp>
      <p:sp>
        <p:nvSpPr>
          <p:cNvPr id="232" name="Shape 232"/>
          <p:cNvSpPr>
            <a:spLocks noGrp="1"/>
          </p:cNvSpPr>
          <p:nvPr>
            <p:ph type="body" sz="half" idx="4294967295"/>
          </p:nvPr>
        </p:nvSpPr>
        <p:spPr>
          <a:xfrm>
            <a:off x="457200" y="1676399"/>
            <a:ext cx="4191000" cy="4953002"/>
          </a:xfrm>
          <a:prstGeom prst="rect">
            <a:avLst/>
          </a:prstGeom>
        </p:spPr>
        <p:txBody>
          <a:bodyPr>
            <a:normAutofit/>
          </a:bodyPr>
          <a:lstStyle/>
          <a:p>
            <a:pPr>
              <a:spcBef>
                <a:spcPts val="300"/>
              </a:spcBef>
              <a:defRPr sz="1600">
                <a:effectLst>
                  <a:outerShdw blurRad="12700" dist="25400" dir="2700000" rotWithShape="0">
                    <a:srgbClr val="000000"/>
                  </a:outerShdw>
                </a:effectLst>
              </a:defRPr>
            </a:pPr>
            <a:r>
              <a:t>Andrew Carnegie started off as a poor boy in a bad job, but by working hard, assuming responsibility, and charming influential people,</a:t>
            </a:r>
            <a:br/>
            <a:r>
              <a:t>he worked his way up to wealth. </a:t>
            </a:r>
          </a:p>
          <a:p>
            <a:pPr>
              <a:spcBef>
                <a:spcPts val="300"/>
              </a:spcBef>
              <a:defRPr sz="1600">
                <a:effectLst>
                  <a:outerShdw blurRad="12700" dist="25400" dir="2700000" rotWithShape="0">
                    <a:srgbClr val="000000"/>
                  </a:outerShdw>
                </a:effectLst>
              </a:defRPr>
            </a:pPr>
            <a:r>
              <a:t>He started in the Pittsburgh area, but he was not a man who liked trusts; still, by 1900, he was producing 1/4 of the nation’s</a:t>
            </a:r>
            <a:br/>
            <a:r>
              <a:t>Bessemer steel, and getting $25 million a year. </a:t>
            </a:r>
          </a:p>
          <a:p>
            <a:pPr>
              <a:spcBef>
                <a:spcPts val="300"/>
              </a:spcBef>
              <a:defRPr sz="1600">
                <a:effectLst>
                  <a:outerShdw blurRad="12700" dist="25400" dir="2700000" rotWithShape="0">
                    <a:srgbClr val="000000"/>
                  </a:outerShdw>
                </a:effectLst>
              </a:defRPr>
            </a:pPr>
            <a:r>
              <a:t>J. Pierpont Morgan, having already made a fortune in the banking industry and in Wall Street, was ready to step into the steel tubing industry, but Carnegie threatened to ruin him, so after some tense negotiation, Morgan bought Carnegie’s entire business at $400 million (this was before income tax). </a:t>
            </a:r>
          </a:p>
        </p:txBody>
      </p:sp>
      <p:sp>
        <p:nvSpPr>
          <p:cNvPr id="233" name="Shape 233"/>
          <p:cNvSpPr/>
          <p:nvPr/>
        </p:nvSpPr>
        <p:spPr>
          <a:xfrm>
            <a:off x="4648200" y="1600199"/>
            <a:ext cx="4194175" cy="423672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pPr marL="342900" indent="-342900">
              <a:lnSpc>
                <a:spcPct val="80000"/>
              </a:lnSpc>
              <a:spcBef>
                <a:spcPts val="500"/>
              </a:spcBef>
              <a:buClr>
                <a:srgbClr val="A3C145"/>
              </a:buClr>
              <a:buSzPct val="80000"/>
              <a:buFont typeface="Arial"/>
              <a:buChar char="►"/>
              <a:defRPr sz="2200">
                <a:solidFill>
                  <a:srgbClr val="FFFFFF"/>
                </a:solidFill>
                <a:effectLst>
                  <a:outerShdw blurRad="12700" dist="25400" dir="2700000" rotWithShape="0">
                    <a:srgbClr val="000000"/>
                  </a:outerShdw>
                </a:effectLst>
              </a:defRPr>
            </a:pPr>
            <a:r>
              <a:t>But Carnegie, fearing ridicule</a:t>
            </a:r>
            <a:br/>
            <a:r>
              <a:t>for possessing so much money, spent the rest of his life donating $350</a:t>
            </a:r>
            <a:br/>
            <a:r>
              <a:t>million of it to charity, pensions, and libraries. </a:t>
            </a:r>
            <a:endParaRPr sz="1700"/>
          </a:p>
          <a:p>
            <a:pPr marL="742950" lvl="1" indent="-285750">
              <a:lnSpc>
                <a:spcPct val="80000"/>
              </a:lnSpc>
              <a:buClr>
                <a:srgbClr val="6FA9B7"/>
              </a:buClr>
              <a:buSzPct val="100000"/>
              <a:buFont typeface="Wingdings"/>
              <a:buChar char="▪"/>
              <a:defRPr sz="2000">
                <a:solidFill>
                  <a:srgbClr val="FFFFFF"/>
                </a:solidFill>
                <a:effectLst>
                  <a:outerShdw blurRad="12700" dist="25400" dir="2700000" rotWithShape="0">
                    <a:srgbClr val="000000"/>
                  </a:outerShdw>
                </a:effectLst>
              </a:defRPr>
            </a:pPr>
            <a:r>
              <a:t>Meanwhile, Morgan took Carnegie’s holdings, added others, and</a:t>
            </a:r>
            <a:br/>
            <a:r>
              <a:t>launched the United States Steel Corporation in 1901, a company that</a:t>
            </a:r>
            <a:br/>
            <a:r>
              <a:t>became the world’s first billion-dollar corporation (it was</a:t>
            </a:r>
            <a:br/>
            <a:r>
              <a:t>capitalized at $1.4 billion). </a:t>
            </a:r>
          </a:p>
        </p:txBody>
      </p:sp>
      <p:pic>
        <p:nvPicPr>
          <p:cNvPr id="234" name="usacarnegie2.jpg" descr="usacarnegie2.jpg"/>
          <p:cNvPicPr>
            <a:picLocks noChangeAspect="1"/>
          </p:cNvPicPr>
          <p:nvPr/>
        </p:nvPicPr>
        <p:blipFill>
          <a:blip r:embed="rId2">
            <a:extLst/>
          </a:blip>
          <a:stretch>
            <a:fillRect/>
          </a:stretch>
        </p:blipFill>
        <p:spPr>
          <a:xfrm>
            <a:off x="9144000" y="4074886"/>
            <a:ext cx="3200400" cy="28194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Shape 236"/>
          <p:cNvSpPr>
            <a:spLocks noGrp="1"/>
          </p:cNvSpPr>
          <p:nvPr>
            <p:ph type="title" idx="4294967295"/>
          </p:nvPr>
        </p:nvSpPr>
        <p:spPr>
          <a:xfrm>
            <a:off x="301625" y="228599"/>
            <a:ext cx="8540750" cy="1143002"/>
          </a:xfrm>
          <a:prstGeom prst="rect">
            <a:avLst/>
          </a:prstGeom>
        </p:spPr>
        <p:txBody>
          <a:bodyPr>
            <a:normAutofit/>
          </a:bodyPr>
          <a:lstStyle>
            <a:lvl1pPr>
              <a:defRPr>
                <a:effectLst>
                  <a:outerShdw blurRad="12700" dist="25400" dir="2700000" rotWithShape="0">
                    <a:srgbClr val="000000"/>
                  </a:outerShdw>
                </a:effectLst>
              </a:defRPr>
            </a:lvl1pPr>
          </a:lstStyle>
          <a:p>
            <a:r>
              <a:t>J.P. Morgan and U.S. Steel</a:t>
            </a:r>
          </a:p>
        </p:txBody>
      </p:sp>
      <p:sp>
        <p:nvSpPr>
          <p:cNvPr id="237" name="Shape 237"/>
          <p:cNvSpPr>
            <a:spLocks noGrp="1"/>
          </p:cNvSpPr>
          <p:nvPr>
            <p:ph type="body" sz="half" idx="4294967295"/>
          </p:nvPr>
        </p:nvSpPr>
        <p:spPr>
          <a:xfrm>
            <a:off x="301625" y="1600199"/>
            <a:ext cx="4194175" cy="4498977"/>
          </a:xfrm>
          <a:prstGeom prst="rect">
            <a:avLst/>
          </a:prstGeom>
        </p:spPr>
        <p:txBody>
          <a:bodyPr>
            <a:normAutofit/>
          </a:bodyPr>
          <a:lstStyle/>
          <a:p>
            <a:pPr marL="342900" lvl="1" indent="-342900">
              <a:lnSpc>
                <a:spcPct val="80000"/>
              </a:lnSpc>
              <a:spcBef>
                <a:spcPts val="0"/>
              </a:spcBef>
              <a:buClr>
                <a:srgbClr val="6FA9B7"/>
              </a:buClr>
              <a:buChar char="•"/>
              <a:defRPr sz="2400">
                <a:effectLst>
                  <a:outerShdw blurRad="12700" dist="25400" dir="2700000" rotWithShape="0">
                    <a:srgbClr val="000000"/>
                  </a:outerShdw>
                </a:effectLst>
              </a:defRPr>
            </a:pPr>
            <a:r>
              <a:t>Meanwhile, J.P. Morgan took Carnegie’s holdings, added others, and</a:t>
            </a:r>
            <a:br/>
            <a:r>
              <a:t>launched the United States Steel Corporation in 1901, a company that became the world’s first billion-dollar corporation (it was</a:t>
            </a:r>
            <a:br/>
            <a:r>
              <a:t>capitalized at $1.4 billion). </a:t>
            </a:r>
          </a:p>
          <a:p>
            <a:pPr marL="342900" lvl="1" indent="-342900">
              <a:lnSpc>
                <a:spcPct val="80000"/>
              </a:lnSpc>
              <a:spcBef>
                <a:spcPts val="0"/>
              </a:spcBef>
              <a:buClr>
                <a:srgbClr val="6FA9B7"/>
              </a:buClr>
              <a:buChar char="•"/>
              <a:defRPr sz="1700">
                <a:effectLst>
                  <a:outerShdw blurRad="12700" dist="25400" dir="2700000" rotWithShape="0">
                    <a:srgbClr val="000000"/>
                  </a:outerShdw>
                </a:effectLst>
              </a:defRPr>
            </a:pPr>
            <a:r>
              <a:t>J.P. Morgan also placed his own men on the boards of directors of</a:t>
            </a:r>
            <a:br/>
            <a:r>
              <a:t>other rival competitors to gain influence there and reduce competition,</a:t>
            </a:r>
            <a:br/>
            <a:r>
              <a:t>a process called “interlocking directorates.” </a:t>
            </a:r>
          </a:p>
        </p:txBody>
      </p:sp>
      <p:pic>
        <p:nvPicPr>
          <p:cNvPr id="238" name="us_steel.jpeg" descr="us_steel.jpg"/>
          <p:cNvPicPr>
            <a:picLocks noChangeAspect="1"/>
          </p:cNvPicPr>
          <p:nvPr/>
        </p:nvPicPr>
        <p:blipFill>
          <a:blip r:embed="rId2">
            <a:extLst/>
          </a:blip>
          <a:stretch>
            <a:fillRect/>
          </a:stretch>
        </p:blipFill>
        <p:spPr>
          <a:xfrm>
            <a:off x="4419600" y="1676400"/>
            <a:ext cx="4038600" cy="2667000"/>
          </a:xfrm>
          <a:prstGeom prst="rect">
            <a:avLst/>
          </a:prstGeom>
          <a:ln w="12700">
            <a:miter lim="400000"/>
          </a:ln>
        </p:spPr>
      </p:pic>
      <p:pic>
        <p:nvPicPr>
          <p:cNvPr id="239" name="JPMorgan.jpg" descr="JPMorgan.jpg"/>
          <p:cNvPicPr>
            <a:picLocks noChangeAspect="1"/>
          </p:cNvPicPr>
          <p:nvPr/>
        </p:nvPicPr>
        <p:blipFill>
          <a:blip r:embed="rId3">
            <a:extLst/>
          </a:blip>
          <a:stretch>
            <a:fillRect/>
          </a:stretch>
        </p:blipFill>
        <p:spPr>
          <a:xfrm>
            <a:off x="4343400" y="3886200"/>
            <a:ext cx="2203450" cy="2716213"/>
          </a:xfrm>
          <a:prstGeom prst="rect">
            <a:avLst/>
          </a:prstGeom>
          <a:ln w="12700">
            <a:miter lim="400000"/>
          </a:ln>
        </p:spPr>
      </p:pic>
      <p:sp>
        <p:nvSpPr>
          <p:cNvPr id="240" name="Shape 240"/>
          <p:cNvSpPr/>
          <p:nvPr/>
        </p:nvSpPr>
        <p:spPr>
          <a:xfrm>
            <a:off x="6523037" y="4854575"/>
            <a:ext cx="1952626" cy="2326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FFFFFF"/>
                </a:solidFill>
                <a:latin typeface="Calibri"/>
                <a:ea typeface="Calibri"/>
                <a:cs typeface="Calibri"/>
                <a:sym typeface="Calibri"/>
              </a:defRPr>
            </a:pPr>
            <a:r>
              <a:t> “A man generally has two reasons for doing a thing. One that sounds good, and a real one.“  Mr. Morgan</a:t>
            </a:r>
          </a:p>
          <a:p>
            <a:pPr>
              <a:defRPr>
                <a:solidFill>
                  <a:srgbClr val="FFFFFF"/>
                </a:solidFill>
                <a:latin typeface="Calibri"/>
                <a:ea typeface="Calibri"/>
                <a:cs typeface="Calibri"/>
                <a:sym typeface="Calibri"/>
              </a:defRPr>
            </a:pPr>
            <a:r>
              <a:t/>
            </a:r>
            <a:br/>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a:spLocks noGrp="1"/>
          </p:cNvSpPr>
          <p:nvPr>
            <p:ph type="title" idx="4294967295"/>
          </p:nvPr>
        </p:nvSpPr>
        <p:spPr>
          <a:xfrm>
            <a:off x="301625" y="228599"/>
            <a:ext cx="8540750" cy="1143002"/>
          </a:xfrm>
          <a:prstGeom prst="rect">
            <a:avLst/>
          </a:prstGeom>
        </p:spPr>
        <p:txBody>
          <a:bodyPr>
            <a:normAutofit/>
          </a:bodyPr>
          <a:lstStyle>
            <a:lvl1pPr>
              <a:defRPr>
                <a:effectLst>
                  <a:outerShdw blurRad="12700" dist="25400" dir="2700000" rotWithShape="0">
                    <a:srgbClr val="000000"/>
                  </a:outerShdw>
                </a:effectLst>
              </a:defRPr>
            </a:lvl1pPr>
          </a:lstStyle>
          <a:p>
            <a:r>
              <a:t>The Supremacy of Steel</a:t>
            </a:r>
          </a:p>
        </p:txBody>
      </p:sp>
      <p:sp>
        <p:nvSpPr>
          <p:cNvPr id="243" name="Shape 243"/>
          <p:cNvSpPr>
            <a:spLocks noGrp="1"/>
          </p:cNvSpPr>
          <p:nvPr>
            <p:ph type="body" sz="half" idx="4294967295"/>
          </p:nvPr>
        </p:nvSpPr>
        <p:spPr>
          <a:xfrm>
            <a:off x="301625" y="1600199"/>
            <a:ext cx="4194175" cy="4498977"/>
          </a:xfrm>
          <a:prstGeom prst="rect">
            <a:avLst/>
          </a:prstGeom>
        </p:spPr>
        <p:txBody>
          <a:bodyPr>
            <a:normAutofit/>
          </a:bodyPr>
          <a:lstStyle/>
          <a:p>
            <a:pPr>
              <a:lnSpc>
                <a:spcPct val="80000"/>
              </a:lnSpc>
              <a:spcBef>
                <a:spcPts val="400"/>
              </a:spcBef>
              <a:defRPr sz="1800">
                <a:effectLst>
                  <a:outerShdw blurRad="12700" dist="25400" dir="2700000" rotWithShape="0">
                    <a:srgbClr val="000000"/>
                  </a:outerShdw>
                </a:effectLst>
              </a:defRPr>
            </a:pPr>
            <a:r>
              <a:t>In Lincoln’s day, steel was very scarce and expensive, but by</a:t>
            </a:r>
            <a:br/>
            <a:r>
              <a:t>1900, Americans produced as much steel as England and Germany combined. </a:t>
            </a:r>
            <a:endParaRPr sz="1300"/>
          </a:p>
          <a:p>
            <a:pPr>
              <a:lnSpc>
                <a:spcPct val="80000"/>
              </a:lnSpc>
              <a:spcBef>
                <a:spcPts val="400"/>
              </a:spcBef>
              <a:defRPr sz="1800">
                <a:effectLst>
                  <a:outerShdw blurRad="12700" dist="25400" dir="2700000" rotWithShape="0">
                    <a:srgbClr val="000000"/>
                  </a:outerShdw>
                </a:effectLst>
              </a:defRPr>
            </a:pPr>
            <a:r>
              <a:t>This was due to an invention that made steel-making cheaper and</a:t>
            </a:r>
            <a:br/>
            <a:r>
              <a:t>much more effective: the Bessemer process, which was named after an</a:t>
            </a:r>
            <a:br/>
            <a:r>
              <a:t>English inventor even though an American, William Kelly, had discovered</a:t>
            </a:r>
            <a:br/>
            <a:r>
              <a:t>it first: </a:t>
            </a:r>
            <a:endParaRPr sz="1300"/>
          </a:p>
          <a:p>
            <a:pPr marL="742950" lvl="1" indent="-285750">
              <a:lnSpc>
                <a:spcPct val="80000"/>
              </a:lnSpc>
              <a:spcBef>
                <a:spcPts val="0"/>
              </a:spcBef>
              <a:buClr>
                <a:srgbClr val="6FA9B7"/>
              </a:buClr>
              <a:buFont typeface="Wingdings"/>
              <a:defRPr sz="1500">
                <a:effectLst>
                  <a:outerShdw blurRad="12700" dist="25400" dir="2700000" rotWithShape="0">
                    <a:srgbClr val="000000"/>
                  </a:outerShdw>
                </a:effectLst>
              </a:defRPr>
            </a:pPr>
            <a:r>
              <a:t>Cold air blown on red-hot iron burned carbon deposits and purified it. </a:t>
            </a:r>
            <a:endParaRPr sz="1100"/>
          </a:p>
          <a:p>
            <a:pPr marL="742950" lvl="1" indent="-285750">
              <a:lnSpc>
                <a:spcPct val="80000"/>
              </a:lnSpc>
              <a:spcBef>
                <a:spcPts val="0"/>
              </a:spcBef>
              <a:buClr>
                <a:srgbClr val="6FA9B7"/>
              </a:buClr>
              <a:buFont typeface="Wingdings"/>
              <a:defRPr sz="1500">
                <a:effectLst>
                  <a:outerShdw blurRad="12700" dist="25400" dir="2700000" rotWithShape="0">
                    <a:srgbClr val="000000"/>
                  </a:outerShdw>
                </a:effectLst>
              </a:defRPr>
            </a:pPr>
            <a:r>
              <a:t>America was one of the few nations that had a lot of coal for fuel,</a:t>
            </a:r>
            <a:br/>
            <a:r>
              <a:t>iron for smelting, and other essential ingredients for steel making,</a:t>
            </a:r>
            <a:br/>
            <a:r>
              <a:t>and thus, quickly became #1. </a:t>
            </a:r>
          </a:p>
        </p:txBody>
      </p:sp>
      <p:pic>
        <p:nvPicPr>
          <p:cNvPr id="244" name="bessemersteelproduction.jpg" descr="bessemersteelproduction.jpg"/>
          <p:cNvPicPr>
            <a:picLocks noChangeAspect="1"/>
          </p:cNvPicPr>
          <p:nvPr/>
        </p:nvPicPr>
        <p:blipFill>
          <a:blip r:embed="rId2">
            <a:extLst/>
          </a:blip>
          <a:stretch>
            <a:fillRect/>
          </a:stretch>
        </p:blipFill>
        <p:spPr>
          <a:xfrm>
            <a:off x="4648200" y="1828800"/>
            <a:ext cx="4038600" cy="39624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p:cNvSpPr>
          <p:nvPr>
            <p:ph type="title" idx="4294967295"/>
          </p:nvPr>
        </p:nvSpPr>
        <p:spPr>
          <a:xfrm>
            <a:off x="304800" y="457200"/>
            <a:ext cx="8229600" cy="914400"/>
          </a:xfrm>
          <a:prstGeom prst="rect">
            <a:avLst/>
          </a:prstGeom>
        </p:spPr>
        <p:txBody>
          <a:bodyPr>
            <a:normAutofit/>
          </a:bodyPr>
          <a:lstStyle/>
          <a:p>
            <a:pPr defTabSz="603504">
              <a:defRPr sz="2640" b="1">
                <a:effectLst>
                  <a:outerShdw blurRad="8382" dist="16764" dir="2700000" rotWithShape="0">
                    <a:srgbClr val="000000"/>
                  </a:outerShdw>
                </a:effectLst>
              </a:defRPr>
            </a:pPr>
            <a:r>
              <a:t>Rockefeller Grows an American Beauty Rose</a:t>
            </a:r>
            <a:r>
              <a:rPr b="0"/>
              <a:t> </a:t>
            </a:r>
            <a:br>
              <a:rPr b="0"/>
            </a:br>
            <a:endParaRPr b="0"/>
          </a:p>
        </p:txBody>
      </p:sp>
      <p:sp>
        <p:nvSpPr>
          <p:cNvPr id="247" name="Shape 247"/>
          <p:cNvSpPr>
            <a:spLocks noGrp="1"/>
          </p:cNvSpPr>
          <p:nvPr>
            <p:ph type="body" sz="half" idx="4294967295"/>
          </p:nvPr>
        </p:nvSpPr>
        <p:spPr>
          <a:xfrm>
            <a:off x="301625" y="1600199"/>
            <a:ext cx="4194175" cy="4498977"/>
          </a:xfrm>
          <a:prstGeom prst="rect">
            <a:avLst/>
          </a:prstGeom>
        </p:spPr>
        <p:txBody>
          <a:bodyPr>
            <a:normAutofit/>
          </a:bodyPr>
          <a:lstStyle/>
          <a:p>
            <a:pPr>
              <a:lnSpc>
                <a:spcPct val="80000"/>
              </a:lnSpc>
              <a:spcBef>
                <a:spcPts val="400"/>
              </a:spcBef>
              <a:defRPr sz="2000">
                <a:effectLst>
                  <a:outerShdw blurRad="12700" dist="25400" dir="2700000" rotWithShape="0">
                    <a:srgbClr val="000000"/>
                  </a:outerShdw>
                </a:effectLst>
              </a:defRPr>
            </a:pPr>
            <a:r>
              <a:t>In 1859, a man named Drake first used oil to get money, and by the</a:t>
            </a:r>
            <a:br/>
            <a:r>
              <a:t>1870s, kerosene, a type of oil, was used to light lamps all over the nation. </a:t>
            </a:r>
          </a:p>
          <a:p>
            <a:pPr>
              <a:lnSpc>
                <a:spcPct val="80000"/>
              </a:lnSpc>
              <a:spcBef>
                <a:spcPts val="400"/>
              </a:spcBef>
              <a:defRPr sz="2000">
                <a:effectLst>
                  <a:outerShdw blurRad="12700" dist="25400" dir="2700000" rotWithShape="0">
                    <a:srgbClr val="000000"/>
                  </a:outerShdw>
                </a:effectLst>
              </a:defRPr>
            </a:pPr>
            <a:r>
              <a:t>However, by 1885, 250,000 of Edison’s electric light bulbs</a:t>
            </a:r>
            <a:br/>
            <a:r>
              <a:t>were in use, and the electric industry soon rendered kerosene obsolete, just as kerosene had made whale oil obsolete. </a:t>
            </a:r>
          </a:p>
          <a:p>
            <a:pPr>
              <a:lnSpc>
                <a:spcPct val="80000"/>
              </a:lnSpc>
              <a:spcBef>
                <a:spcPts val="400"/>
              </a:spcBef>
              <a:defRPr sz="2000">
                <a:effectLst>
                  <a:outerShdw blurRad="12700" dist="25400" dir="2700000" rotWithShape="0">
                    <a:srgbClr val="000000"/>
                  </a:outerShdw>
                </a:effectLst>
              </a:defRPr>
            </a:pPr>
            <a:r>
              <a:t>Oil, however, was just beginning with the gasoline-burning internal combustion engine. </a:t>
            </a:r>
          </a:p>
        </p:txBody>
      </p:sp>
      <p:pic>
        <p:nvPicPr>
          <p:cNvPr id="248" name="Drake-First-Oil-Well-1859.jpg" descr="Drake-First-Oil-Well-1859.jpg"/>
          <p:cNvPicPr>
            <a:picLocks noChangeAspect="1"/>
          </p:cNvPicPr>
          <p:nvPr/>
        </p:nvPicPr>
        <p:blipFill>
          <a:blip r:embed="rId2">
            <a:extLst/>
          </a:blip>
          <a:stretch>
            <a:fillRect/>
          </a:stretch>
        </p:blipFill>
        <p:spPr>
          <a:xfrm>
            <a:off x="5257800" y="1524000"/>
            <a:ext cx="2381250" cy="2905125"/>
          </a:xfrm>
          <a:prstGeom prst="rect">
            <a:avLst/>
          </a:prstGeom>
          <a:ln w="12700">
            <a:miter lim="400000"/>
          </a:ln>
        </p:spPr>
      </p:pic>
      <p:sp>
        <p:nvSpPr>
          <p:cNvPr id="249" name="Shape 249"/>
          <p:cNvSpPr/>
          <p:nvPr/>
        </p:nvSpPr>
        <p:spPr>
          <a:xfrm>
            <a:off x="5105400" y="4876800"/>
            <a:ext cx="2720975" cy="650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a:solidFill>
                  <a:srgbClr val="FFFFFF"/>
                </a:solidFill>
                <a:latin typeface="Calibri"/>
                <a:ea typeface="Calibri"/>
                <a:cs typeface="Calibri"/>
                <a:sym typeface="Calibri"/>
              </a:defRPr>
            </a:pPr>
            <a:r>
              <a:t>Drake First </a:t>
            </a:r>
          </a:p>
          <a:p>
            <a:pPr algn="ctr">
              <a:defRPr>
                <a:solidFill>
                  <a:srgbClr val="FFFFFF"/>
                </a:solidFill>
                <a:latin typeface="Calibri"/>
                <a:ea typeface="Calibri"/>
                <a:cs typeface="Calibri"/>
                <a:sym typeface="Calibri"/>
              </a:defRPr>
            </a:pPr>
            <a:r>
              <a:t>Oil Well</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a:spLocks noGrp="1"/>
          </p:cNvSpPr>
          <p:nvPr>
            <p:ph type="title" idx="4294967295"/>
          </p:nvPr>
        </p:nvSpPr>
        <p:spPr>
          <a:xfrm>
            <a:off x="301625" y="228599"/>
            <a:ext cx="8540750" cy="1143002"/>
          </a:xfrm>
          <a:prstGeom prst="rect">
            <a:avLst/>
          </a:prstGeom>
        </p:spPr>
        <p:txBody>
          <a:bodyPr>
            <a:normAutofit/>
          </a:bodyPr>
          <a:lstStyle>
            <a:lvl1pPr>
              <a:defRPr>
                <a:effectLst>
                  <a:outerShdw blurRad="12700" dist="25400" dir="2700000" rotWithShape="0">
                    <a:srgbClr val="000000"/>
                  </a:outerShdw>
                </a:effectLst>
              </a:defRPr>
            </a:lvl1pPr>
          </a:lstStyle>
          <a:p>
            <a:r>
              <a:t>Standard Oil and Mr. Rockefeller</a:t>
            </a:r>
          </a:p>
        </p:txBody>
      </p:sp>
      <p:sp>
        <p:nvSpPr>
          <p:cNvPr id="252" name="Shape 252"/>
          <p:cNvSpPr>
            <a:spLocks noGrp="1"/>
          </p:cNvSpPr>
          <p:nvPr>
            <p:ph type="body" sz="half" idx="4294967295"/>
          </p:nvPr>
        </p:nvSpPr>
        <p:spPr>
          <a:xfrm>
            <a:off x="301625" y="1600199"/>
            <a:ext cx="4194175" cy="4498977"/>
          </a:xfrm>
          <a:prstGeom prst="rect">
            <a:avLst/>
          </a:prstGeom>
        </p:spPr>
        <p:txBody>
          <a:bodyPr>
            <a:normAutofit/>
          </a:bodyPr>
          <a:lstStyle/>
          <a:p>
            <a:pPr>
              <a:lnSpc>
                <a:spcPct val="80000"/>
              </a:lnSpc>
              <a:spcBef>
                <a:spcPts val="300"/>
              </a:spcBef>
              <a:defRPr sz="1400">
                <a:effectLst>
                  <a:outerShdw blurRad="12700" dist="25400" dir="2700000" rotWithShape="0">
                    <a:srgbClr val="000000"/>
                  </a:outerShdw>
                </a:effectLst>
              </a:defRPr>
            </a:pPr>
            <a:r>
              <a:t>John D. Rockefeller, ruthless and merciless, organized the Standard Oil Company of Ohio in 1882 (five years earlier, he had already controlled 95% of all the oil refineries in the country). </a:t>
            </a:r>
          </a:p>
          <a:p>
            <a:pPr marL="742950" lvl="1" indent="-285750">
              <a:lnSpc>
                <a:spcPct val="80000"/>
              </a:lnSpc>
              <a:spcBef>
                <a:spcPts val="0"/>
              </a:spcBef>
              <a:buClr>
                <a:srgbClr val="6FA9B7"/>
              </a:buClr>
              <a:buFont typeface="Wingdings"/>
              <a:defRPr sz="2200">
                <a:effectLst>
                  <a:outerShdw blurRad="12700" dist="25400" dir="2700000" rotWithShape="0">
                    <a:srgbClr val="000000"/>
                  </a:outerShdw>
                </a:effectLst>
              </a:defRPr>
            </a:pPr>
            <a:r>
              <a:t>John D. Rockefeller, master of “horizontal</a:t>
            </a:r>
            <a:br/>
            <a:r>
              <a:t>integration,” simply allied with or bought out competitors to</a:t>
            </a:r>
            <a:br/>
            <a:r>
              <a:t>monopolize a given market. </a:t>
            </a:r>
            <a:endParaRPr sz="1600"/>
          </a:p>
          <a:p>
            <a:pPr marL="1143000" lvl="2" indent="-228600">
              <a:lnSpc>
                <a:spcPct val="80000"/>
              </a:lnSpc>
              <a:spcBef>
                <a:spcPts val="0"/>
              </a:spcBef>
              <a:defRPr sz="1900">
                <a:effectLst>
                  <a:outerShdw blurRad="12700" dist="25400" dir="2700000" rotWithShape="0">
                    <a:srgbClr val="000000"/>
                  </a:outerShdw>
                </a:effectLst>
              </a:defRPr>
            </a:pPr>
            <a:r>
              <a:t>He used this method to form Standard Oil and control the oil industry by forcing weaker competitors to go bankrupt. </a:t>
            </a:r>
          </a:p>
        </p:txBody>
      </p:sp>
      <p:pic>
        <p:nvPicPr>
          <p:cNvPr id="253" name="standardoiloctopus7181880.jpg" descr="standardoiloctopus7181880.jpg"/>
          <p:cNvPicPr>
            <a:picLocks noChangeAspect="1"/>
          </p:cNvPicPr>
          <p:nvPr/>
        </p:nvPicPr>
        <p:blipFill>
          <a:blip r:embed="rId2">
            <a:extLst/>
          </a:blip>
          <a:stretch>
            <a:fillRect/>
          </a:stretch>
        </p:blipFill>
        <p:spPr>
          <a:xfrm>
            <a:off x="4876800" y="1600200"/>
            <a:ext cx="3657600" cy="45720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Shape 255"/>
          <p:cNvSpPr>
            <a:spLocks noGrp="1"/>
          </p:cNvSpPr>
          <p:nvPr>
            <p:ph type="title" idx="4294967295"/>
          </p:nvPr>
        </p:nvSpPr>
        <p:spPr>
          <a:xfrm>
            <a:off x="301625" y="228599"/>
            <a:ext cx="8540750" cy="1143002"/>
          </a:xfrm>
          <a:prstGeom prst="rect">
            <a:avLst/>
          </a:prstGeom>
        </p:spPr>
        <p:txBody>
          <a:bodyPr>
            <a:normAutofit/>
          </a:bodyPr>
          <a:lstStyle>
            <a:lvl1pPr defTabSz="786384">
              <a:defRPr sz="3440">
                <a:effectLst>
                  <a:outerShdw blurRad="10922" dist="21844" dir="2700000" rotWithShape="0">
                    <a:srgbClr val="000000"/>
                  </a:outerShdw>
                </a:effectLst>
              </a:defRPr>
            </a:lvl1pPr>
          </a:lstStyle>
          <a:p>
            <a:r>
              <a:t>The Impact of the Industrial Revolution on America</a:t>
            </a:r>
          </a:p>
        </p:txBody>
      </p:sp>
      <p:sp>
        <p:nvSpPr>
          <p:cNvPr id="256" name="Shape 256"/>
          <p:cNvSpPr>
            <a:spLocks noGrp="1"/>
          </p:cNvSpPr>
          <p:nvPr>
            <p:ph type="body" sz="half" idx="4294967295"/>
          </p:nvPr>
        </p:nvSpPr>
        <p:spPr>
          <a:xfrm>
            <a:off x="301625" y="1600199"/>
            <a:ext cx="4194175" cy="4498977"/>
          </a:xfrm>
          <a:prstGeom prst="rect">
            <a:avLst/>
          </a:prstGeom>
        </p:spPr>
        <p:txBody>
          <a:bodyPr>
            <a:normAutofit/>
          </a:bodyPr>
          <a:lstStyle/>
          <a:p>
            <a:pPr marL="342900" lvl="1" indent="-342900">
              <a:lnSpc>
                <a:spcPct val="80000"/>
              </a:lnSpc>
              <a:spcBef>
                <a:spcPts val="0"/>
              </a:spcBef>
              <a:buClr>
                <a:srgbClr val="6FA9B7"/>
              </a:buClr>
              <a:buChar char="•"/>
              <a:defRPr sz="1800">
                <a:effectLst>
                  <a:outerShdw blurRad="12700" dist="25400" dir="2700000" rotWithShape="0">
                    <a:srgbClr val="000000"/>
                  </a:outerShdw>
                </a:effectLst>
              </a:defRPr>
            </a:pPr>
            <a:r>
              <a:t>As the Industrial Revolution spread in America, the standard of living rose, immigrants swarmed to the U.S., and early Jeffersonian ideals about the dominance of agriculture fell. </a:t>
            </a:r>
            <a:endParaRPr sz="1300"/>
          </a:p>
          <a:p>
            <a:pPr>
              <a:lnSpc>
                <a:spcPct val="80000"/>
              </a:lnSpc>
              <a:spcBef>
                <a:spcPts val="400"/>
              </a:spcBef>
              <a:defRPr sz="2000">
                <a:effectLst>
                  <a:outerShdw blurRad="12700" dist="25400" dir="2700000" rotWithShape="0">
                    <a:srgbClr val="000000"/>
                  </a:outerShdw>
                </a:effectLst>
              </a:defRPr>
            </a:pPr>
            <a:r>
              <a:t>A nation of farmers was becoming a nation of wage earners, but the fear of unemployment was never far, and the illness of a breadwinner</a:t>
            </a:r>
            <a:br/>
            <a:r>
              <a:t>(the main wage owner) in a family was disastrous. </a:t>
            </a:r>
          </a:p>
          <a:p>
            <a:pPr>
              <a:lnSpc>
                <a:spcPct val="80000"/>
              </a:lnSpc>
              <a:spcBef>
                <a:spcPts val="400"/>
              </a:spcBef>
              <a:defRPr sz="2000">
                <a:effectLst>
                  <a:outerShdw blurRad="12700" dist="25400" dir="2700000" rotWithShape="0">
                    <a:srgbClr val="000000"/>
                  </a:outerShdw>
                </a:effectLst>
              </a:defRPr>
            </a:pPr>
            <a:r>
              <a:t>Strong pressures in foreign trade developed as the tireless industrial machine threatened to flood the domestic market. </a:t>
            </a:r>
          </a:p>
        </p:txBody>
      </p:sp>
      <p:pic>
        <p:nvPicPr>
          <p:cNvPr id="257" name="Immigrants.jpg" descr="Immigrants.jpg"/>
          <p:cNvPicPr>
            <a:picLocks noChangeAspect="1"/>
          </p:cNvPicPr>
          <p:nvPr/>
        </p:nvPicPr>
        <p:blipFill>
          <a:blip r:embed="rId2">
            <a:extLst/>
          </a:blip>
          <a:stretch>
            <a:fillRect/>
          </a:stretch>
        </p:blipFill>
        <p:spPr>
          <a:xfrm>
            <a:off x="4648200" y="1600200"/>
            <a:ext cx="4038600" cy="46482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idx="4294967295"/>
          </p:nvPr>
        </p:nvSpPr>
        <p:spPr>
          <a:xfrm>
            <a:off x="304800" y="-1"/>
            <a:ext cx="8540750" cy="1143002"/>
          </a:xfrm>
          <a:prstGeom prst="rect">
            <a:avLst/>
          </a:prstGeom>
        </p:spPr>
        <p:txBody>
          <a:bodyPr>
            <a:normAutofit/>
          </a:bodyPr>
          <a:lstStyle>
            <a:lvl1pPr>
              <a:defRPr>
                <a:effectLst>
                  <a:outerShdw blurRad="12700" dist="25400" dir="2700000" rotWithShape="0">
                    <a:srgbClr val="000000"/>
                  </a:outerShdw>
                </a:effectLst>
              </a:defRPr>
            </a:lvl1pPr>
          </a:lstStyle>
          <a:p>
            <a:r>
              <a:t>The Gospel of Wealth</a:t>
            </a:r>
          </a:p>
        </p:txBody>
      </p:sp>
      <p:sp>
        <p:nvSpPr>
          <p:cNvPr id="187" name="Shape 187"/>
          <p:cNvSpPr>
            <a:spLocks noGrp="1"/>
          </p:cNvSpPr>
          <p:nvPr>
            <p:ph type="body" idx="4294967295"/>
          </p:nvPr>
        </p:nvSpPr>
        <p:spPr>
          <a:xfrm>
            <a:off x="0" y="1066800"/>
            <a:ext cx="5791200" cy="5791200"/>
          </a:xfrm>
          <a:prstGeom prst="rect">
            <a:avLst/>
          </a:prstGeom>
        </p:spPr>
        <p:txBody>
          <a:bodyPr>
            <a:normAutofit/>
          </a:bodyPr>
          <a:lstStyle/>
          <a:p>
            <a:pPr>
              <a:lnSpc>
                <a:spcPct val="80000"/>
              </a:lnSpc>
              <a:spcBef>
                <a:spcPts val="400"/>
              </a:spcBef>
              <a:defRPr sz="2000">
                <a:effectLst>
                  <a:outerShdw blurRad="12700" dist="25400" dir="2700000" rotWithShape="0">
                    <a:srgbClr val="000000"/>
                  </a:outerShdw>
                </a:effectLst>
              </a:defRPr>
            </a:pPr>
            <a:r>
              <a:t>Many of the newly rich had worked from poverty to wealth, and thus felt that some people in the world were destined to become rich and</a:t>
            </a:r>
            <a:br/>
            <a:r>
              <a:t>then help society with their money. This was the “Gospel of</a:t>
            </a:r>
            <a:br/>
            <a:r>
              <a:t>Wealth.” </a:t>
            </a:r>
          </a:p>
          <a:p>
            <a:pPr>
              <a:lnSpc>
                <a:spcPct val="80000"/>
              </a:lnSpc>
              <a:spcBef>
                <a:spcPts val="600"/>
              </a:spcBef>
              <a:defRPr sz="2000">
                <a:effectLst>
                  <a:outerShdw blurRad="12700" dist="25400" dir="2700000" rotWithShape="0">
                    <a:srgbClr val="000000"/>
                  </a:outerShdw>
                </a:effectLst>
              </a:defRPr>
            </a:pPr>
            <a:endParaRPr/>
          </a:p>
          <a:p>
            <a:pPr>
              <a:lnSpc>
                <a:spcPct val="80000"/>
              </a:lnSpc>
              <a:spcBef>
                <a:spcPts val="400"/>
              </a:spcBef>
              <a:defRPr sz="2000">
                <a:solidFill>
                  <a:srgbClr val="FF0000"/>
                </a:solidFill>
                <a:effectLst>
                  <a:outerShdw blurRad="12700" dist="25400" dir="2700000" rotWithShape="0">
                    <a:srgbClr val="000000"/>
                  </a:outerShdw>
                </a:effectLst>
              </a:defRPr>
            </a:pPr>
            <a:r>
              <a:t>“Social Darwinism” applied Charles Darwin’s</a:t>
            </a:r>
            <a:br/>
            <a:r>
              <a:t>survival-of-the-fittest theories to business.</a:t>
            </a:r>
            <a:r>
              <a:rPr>
                <a:solidFill>
                  <a:srgbClr val="FFFFFF"/>
                </a:solidFill>
              </a:rPr>
              <a:t> It said the reason a Carnegie was at the top of the steel industry was that he was most fit to run such a business. </a:t>
            </a:r>
          </a:p>
        </p:txBody>
      </p:sp>
      <p:pic>
        <p:nvPicPr>
          <p:cNvPr id="188" name="head-measurer_of_tremearne_side_view.jpg" descr="head-measurer_of_tremearne_side_view.jpg"/>
          <p:cNvPicPr>
            <a:picLocks noChangeAspect="1"/>
          </p:cNvPicPr>
          <p:nvPr/>
        </p:nvPicPr>
        <p:blipFill>
          <a:blip r:embed="rId2">
            <a:extLst/>
          </a:blip>
          <a:stretch>
            <a:fillRect/>
          </a:stretch>
        </p:blipFill>
        <p:spPr>
          <a:xfrm>
            <a:off x="5791200" y="1143000"/>
            <a:ext cx="3352800" cy="4241800"/>
          </a:xfrm>
          <a:prstGeom prst="rect">
            <a:avLst/>
          </a:prstGeom>
          <a:ln w="12700">
            <a:miter lim="400000"/>
          </a:ln>
        </p:spPr>
      </p:pic>
    </p:spTree>
  </p:cSld>
  <p:clrMapOvr>
    <a:masterClrMapping/>
  </p:clrMapOvr>
  <p:transition xmlns:p14="http://schemas.microsoft.com/office/powerpoint/2010/mai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a:spLocks noGrp="1"/>
          </p:cNvSpPr>
          <p:nvPr>
            <p:ph type="title" idx="4294967295"/>
          </p:nvPr>
        </p:nvSpPr>
        <p:spPr>
          <a:xfrm>
            <a:off x="301625" y="228599"/>
            <a:ext cx="8540750" cy="1143002"/>
          </a:xfrm>
          <a:prstGeom prst="rect">
            <a:avLst/>
          </a:prstGeom>
        </p:spPr>
        <p:txBody>
          <a:bodyPr>
            <a:normAutofit/>
          </a:bodyPr>
          <a:lstStyle>
            <a:lvl1pPr>
              <a:defRPr>
                <a:effectLst>
                  <a:outerShdw blurRad="12700" dist="25400" dir="2700000" rotWithShape="0">
                    <a:srgbClr val="000000"/>
                  </a:outerShdw>
                </a:effectLst>
              </a:defRPr>
            </a:lvl1pPr>
          </a:lstStyle>
          <a:p>
            <a:r>
              <a:t>Sherman Anti-Trust Act</a:t>
            </a:r>
          </a:p>
        </p:txBody>
      </p:sp>
      <p:sp>
        <p:nvSpPr>
          <p:cNvPr id="260" name="Shape 260"/>
          <p:cNvSpPr>
            <a:spLocks noGrp="1"/>
          </p:cNvSpPr>
          <p:nvPr>
            <p:ph type="body" sz="half" idx="4294967295"/>
          </p:nvPr>
        </p:nvSpPr>
        <p:spPr>
          <a:xfrm>
            <a:off x="301625" y="1600199"/>
            <a:ext cx="4194175" cy="4498977"/>
          </a:xfrm>
          <a:prstGeom prst="rect">
            <a:avLst/>
          </a:prstGeom>
        </p:spPr>
        <p:txBody>
          <a:bodyPr>
            <a:normAutofit/>
          </a:bodyPr>
          <a:lstStyle/>
          <a:p>
            <a:pPr>
              <a:lnSpc>
                <a:spcPct val="80000"/>
              </a:lnSpc>
              <a:spcBef>
                <a:spcPts val="400"/>
              </a:spcBef>
              <a:defRPr sz="2000">
                <a:effectLst>
                  <a:outerShdw blurRad="12700" dist="25400" dir="2700000" rotWithShape="0">
                    <a:srgbClr val="000000"/>
                  </a:outerShdw>
                </a:effectLst>
              </a:defRPr>
            </a:pPr>
            <a:r>
              <a:t>In 1890, the Sherman Anti-Trust Act was signed into law; it forbade</a:t>
            </a:r>
            <a:br/>
            <a:r>
              <a:t>combinations (trusts, pools, interlocking directorates, holding</a:t>
            </a:r>
            <a:br/>
            <a:r>
              <a:t>companies) in restraint of trade, without any distinction between</a:t>
            </a:r>
            <a:br/>
            <a:r>
              <a:t>“good” and “bad” trusts. </a:t>
            </a:r>
            <a:endParaRPr sz="1500"/>
          </a:p>
          <a:p>
            <a:pPr marL="742950" lvl="1" indent="-285750">
              <a:lnSpc>
                <a:spcPct val="80000"/>
              </a:lnSpc>
              <a:spcBef>
                <a:spcPts val="0"/>
              </a:spcBef>
              <a:buClr>
                <a:srgbClr val="6FA9B7"/>
              </a:buClr>
              <a:buFont typeface="Wingdings"/>
              <a:defRPr sz="1800">
                <a:effectLst>
                  <a:outerShdw blurRad="12700" dist="25400" dir="2700000" rotWithShape="0">
                    <a:srgbClr val="000000"/>
                  </a:outerShdw>
                </a:effectLst>
              </a:defRPr>
            </a:pPr>
            <a:r>
              <a:t>It proved ineffective, however, because it couldn’t be enforced. </a:t>
            </a:r>
            <a:endParaRPr sz="1300"/>
          </a:p>
          <a:p>
            <a:pPr marL="742950" lvl="1" indent="-285750">
              <a:lnSpc>
                <a:spcPct val="80000"/>
              </a:lnSpc>
              <a:spcBef>
                <a:spcPts val="0"/>
              </a:spcBef>
              <a:buClr>
                <a:srgbClr val="6FA9B7"/>
              </a:buClr>
              <a:buFont typeface="Wingdings"/>
              <a:defRPr sz="1800">
                <a:effectLst>
                  <a:outerShdw blurRad="12700" dist="25400" dir="2700000" rotWithShape="0">
                    <a:srgbClr val="000000"/>
                  </a:outerShdw>
                </a:effectLst>
              </a:defRPr>
            </a:pPr>
            <a:r>
              <a:t>Not until 1914 was it properly enforced and those prosecuted for violating the law were actually punished. </a:t>
            </a:r>
          </a:p>
        </p:txBody>
      </p:sp>
      <p:pic>
        <p:nvPicPr>
          <p:cNvPr id="261" name="Supreme_Court_History-antitrust.jpg" descr="Supreme_Court_History-antitrust.jpg"/>
          <p:cNvPicPr>
            <a:picLocks noChangeAspect="1"/>
          </p:cNvPicPr>
          <p:nvPr/>
        </p:nvPicPr>
        <p:blipFill>
          <a:blip r:embed="rId2">
            <a:extLst/>
          </a:blip>
          <a:stretch>
            <a:fillRect/>
          </a:stretch>
        </p:blipFill>
        <p:spPr>
          <a:xfrm>
            <a:off x="4648200" y="1447800"/>
            <a:ext cx="4038600" cy="46482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p:cNvSpPr>
          <p:nvPr>
            <p:ph type="title" idx="4294967295"/>
          </p:nvPr>
        </p:nvSpPr>
        <p:spPr>
          <a:xfrm>
            <a:off x="301625" y="228599"/>
            <a:ext cx="8540750" cy="1143002"/>
          </a:xfrm>
          <a:prstGeom prst="rect">
            <a:avLst/>
          </a:prstGeom>
        </p:spPr>
        <p:txBody>
          <a:bodyPr>
            <a:normAutofit/>
          </a:bodyPr>
          <a:lstStyle>
            <a:lvl1pPr>
              <a:defRPr>
                <a:effectLst>
                  <a:outerShdw blurRad="12700" dist="25400" dir="2700000" rotWithShape="0">
                    <a:srgbClr val="000000"/>
                  </a:outerShdw>
                </a:effectLst>
              </a:defRPr>
            </a:lvl1pPr>
          </a:lstStyle>
          <a:p>
            <a:r>
              <a:t>The South in the Age of Industry</a:t>
            </a:r>
          </a:p>
        </p:txBody>
      </p:sp>
      <p:sp>
        <p:nvSpPr>
          <p:cNvPr id="264" name="Shape 264"/>
          <p:cNvSpPr>
            <a:spLocks noGrp="1"/>
          </p:cNvSpPr>
          <p:nvPr>
            <p:ph type="body" sz="half" idx="4294967295"/>
          </p:nvPr>
        </p:nvSpPr>
        <p:spPr>
          <a:xfrm>
            <a:off x="342900" y="1219199"/>
            <a:ext cx="4194175" cy="4498977"/>
          </a:xfrm>
          <a:prstGeom prst="rect">
            <a:avLst/>
          </a:prstGeom>
        </p:spPr>
        <p:txBody>
          <a:bodyPr>
            <a:normAutofit/>
          </a:bodyPr>
          <a:lstStyle/>
          <a:p>
            <a:pPr marL="305180" indent="-305180" defTabSz="813816">
              <a:spcBef>
                <a:spcPts val="500"/>
              </a:spcBef>
              <a:defRPr sz="2136" b="1">
                <a:effectLst>
                  <a:outerShdw blurRad="11303" dist="22606" dir="2700000" rotWithShape="0">
                    <a:srgbClr val="000000"/>
                  </a:outerShdw>
                </a:effectLst>
              </a:defRPr>
            </a:pPr>
            <a:r>
              <a:t>The South remained agrarian despite all the industrial advances</a:t>
            </a:r>
          </a:p>
          <a:p>
            <a:pPr marL="305180" lvl="1" indent="-305180" defTabSz="813816">
              <a:spcBef>
                <a:spcPts val="0"/>
              </a:spcBef>
              <a:buClr>
                <a:srgbClr val="6FA9B7"/>
              </a:buClr>
              <a:buChar char="•"/>
              <a:defRPr sz="2492" b="1">
                <a:effectLst>
                  <a:outerShdw blurRad="11303" dist="22606" dir="2700000" rotWithShape="0">
                    <a:srgbClr val="000000"/>
                  </a:outerShdw>
                </a:effectLst>
              </a:defRPr>
            </a:pPr>
            <a:r>
              <a:t>However, cheap labor led to the creation of many jobs, and despite</a:t>
            </a:r>
            <a:br/>
            <a:r>
              <a:t>poor wages, many white Southerners saw employment as a blessing. </a:t>
            </a:r>
          </a:p>
          <a:p>
            <a:pPr marL="305180" lvl="1" indent="-305180" defTabSz="813816">
              <a:spcBef>
                <a:spcPts val="0"/>
              </a:spcBef>
              <a:buClr>
                <a:srgbClr val="6FA9B7"/>
              </a:buClr>
              <a:buChar char="•"/>
              <a:defRPr sz="2492" b="1">
                <a:effectLst>
                  <a:outerShdw blurRad="11303" dist="22606" dir="2700000" rotWithShape="0">
                    <a:srgbClr val="000000"/>
                  </a:outerShdw>
                </a:effectLst>
              </a:defRPr>
            </a:pPr>
            <a:r>
              <a:t>Blacks were largely sharecroppers</a:t>
            </a:r>
          </a:p>
        </p:txBody>
      </p:sp>
      <p:pic>
        <p:nvPicPr>
          <p:cNvPr id="265" name="s16.png" descr="s16.gif"/>
          <p:cNvPicPr>
            <a:picLocks noChangeAspect="1"/>
          </p:cNvPicPr>
          <p:nvPr/>
        </p:nvPicPr>
        <p:blipFill>
          <a:blip r:embed="rId2">
            <a:extLst/>
          </a:blip>
          <a:stretch>
            <a:fillRect/>
          </a:stretch>
        </p:blipFill>
        <p:spPr>
          <a:xfrm>
            <a:off x="4648200" y="1676400"/>
            <a:ext cx="4038600" cy="3200400"/>
          </a:xfrm>
          <a:prstGeom prst="rect">
            <a:avLst/>
          </a:prstGeom>
          <a:ln w="12700">
            <a:miter lim="400000"/>
          </a:ln>
        </p:spPr>
      </p:pic>
      <p:sp>
        <p:nvSpPr>
          <p:cNvPr id="266" name="Shape 266"/>
          <p:cNvSpPr/>
          <p:nvPr/>
        </p:nvSpPr>
        <p:spPr>
          <a:xfrm>
            <a:off x="4724400" y="5105400"/>
            <a:ext cx="3948113" cy="5359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800" b="1">
                <a:solidFill>
                  <a:srgbClr val="FFFFFF"/>
                </a:solidFill>
                <a:latin typeface="Calibri"/>
                <a:ea typeface="Calibri"/>
                <a:cs typeface="Calibri"/>
                <a:sym typeface="Calibri"/>
              </a:defRPr>
            </a:lvl1pPr>
          </a:lstStyle>
          <a:p>
            <a:r>
              <a:t>Sharecropper shack</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a:spLocks noGrp="1"/>
          </p:cNvSpPr>
          <p:nvPr>
            <p:ph type="title" idx="4294967295"/>
          </p:nvPr>
        </p:nvSpPr>
        <p:spPr>
          <a:xfrm>
            <a:off x="225425" y="171449"/>
            <a:ext cx="8540750" cy="1143002"/>
          </a:xfrm>
          <a:prstGeom prst="rect">
            <a:avLst/>
          </a:prstGeom>
        </p:spPr>
        <p:txBody>
          <a:bodyPr>
            <a:normAutofit/>
          </a:bodyPr>
          <a:lstStyle>
            <a:lvl1pPr defTabSz="896111">
              <a:defRPr sz="4312">
                <a:effectLst>
                  <a:outerShdw blurRad="12446" dist="24892" dir="2700000" rotWithShape="0">
                    <a:srgbClr val="000000"/>
                  </a:outerShdw>
                </a:effectLst>
              </a:defRPr>
            </a:lvl1pPr>
          </a:lstStyle>
          <a:p>
            <a:r>
              <a:t>Women in the Age of Industrialism</a:t>
            </a:r>
          </a:p>
        </p:txBody>
      </p:sp>
      <p:sp>
        <p:nvSpPr>
          <p:cNvPr id="269" name="Shape 269"/>
          <p:cNvSpPr>
            <a:spLocks noGrp="1"/>
          </p:cNvSpPr>
          <p:nvPr>
            <p:ph type="body" sz="half" idx="4294967295"/>
          </p:nvPr>
        </p:nvSpPr>
        <p:spPr>
          <a:xfrm>
            <a:off x="301625" y="1600199"/>
            <a:ext cx="4194175" cy="4498977"/>
          </a:xfrm>
          <a:prstGeom prst="rect">
            <a:avLst/>
          </a:prstGeom>
        </p:spPr>
        <p:txBody>
          <a:bodyPr>
            <a:normAutofit/>
          </a:bodyPr>
          <a:lstStyle/>
          <a:p>
            <a:pPr marL="742950" lvl="1" indent="-285750">
              <a:lnSpc>
                <a:spcPct val="80000"/>
              </a:lnSpc>
              <a:spcBef>
                <a:spcPts val="0"/>
              </a:spcBef>
              <a:buClr>
                <a:srgbClr val="6FA9B7"/>
              </a:buClr>
              <a:buFont typeface="Wingdings"/>
              <a:defRPr sz="2000">
                <a:effectLst>
                  <a:outerShdw blurRad="12700" dist="25400" dir="2700000" rotWithShape="0">
                    <a:srgbClr val="000000"/>
                  </a:outerShdw>
                </a:effectLst>
              </a:defRPr>
            </a:pPr>
            <a:r>
              <a:t>Women, who had swarmed to factories and had been encouraged by recent inventions, found new opportunities, and the “Gibson Girl,” created by Charles Dana Gibson, became the romantic ideal of the age. </a:t>
            </a:r>
            <a:endParaRPr sz="1400"/>
          </a:p>
          <a:p>
            <a:pPr marL="1143000" lvl="2" indent="-228600">
              <a:lnSpc>
                <a:spcPct val="80000"/>
              </a:lnSpc>
              <a:spcBef>
                <a:spcPts val="0"/>
              </a:spcBef>
              <a:defRPr sz="1700">
                <a:effectLst>
                  <a:outerShdw blurRad="12700" dist="25400" dir="2700000" rotWithShape="0">
                    <a:srgbClr val="000000"/>
                  </a:outerShdw>
                </a:effectLst>
              </a:defRPr>
            </a:pPr>
            <a:r>
              <a:t>The Gibson Girl was young, athletic, attractive, and outdoorsy (not the stay-at-home mom type). </a:t>
            </a:r>
            <a:endParaRPr sz="1300"/>
          </a:p>
          <a:p>
            <a:pPr marL="1143000" lvl="2" indent="-228600">
              <a:lnSpc>
                <a:spcPct val="80000"/>
              </a:lnSpc>
              <a:spcBef>
                <a:spcPts val="0"/>
              </a:spcBef>
              <a:defRPr sz="1700">
                <a:effectLst>
                  <a:outerShdw blurRad="12700" dist="25400" dir="2700000" rotWithShape="0">
                    <a:srgbClr val="000000"/>
                  </a:outerShdw>
                </a:effectLst>
              </a:defRPr>
            </a:pPr>
            <a:r>
              <a:t>However, many women never achieved this, and instead toiled in hard work because they had to do so in order to earn money. </a:t>
            </a:r>
          </a:p>
        </p:txBody>
      </p:sp>
      <p:pic>
        <p:nvPicPr>
          <p:cNvPr id="270" name="The%20Gibson%20Girl.jpg" descr="The%20Gibson%20Girl.jpg"/>
          <p:cNvPicPr>
            <a:picLocks noChangeAspect="1"/>
          </p:cNvPicPr>
          <p:nvPr/>
        </p:nvPicPr>
        <p:blipFill>
          <a:blip r:embed="rId2">
            <a:extLst/>
          </a:blip>
          <a:stretch>
            <a:fillRect/>
          </a:stretch>
        </p:blipFill>
        <p:spPr>
          <a:xfrm>
            <a:off x="5486400" y="1371600"/>
            <a:ext cx="3200400" cy="2667000"/>
          </a:xfrm>
          <a:prstGeom prst="rect">
            <a:avLst/>
          </a:prstGeom>
          <a:ln w="12700">
            <a:miter lim="400000"/>
          </a:ln>
        </p:spPr>
      </p:pic>
      <p:pic>
        <p:nvPicPr>
          <p:cNvPr id="271" name="factory_workers.jpg" descr="factory_workers.jpg"/>
          <p:cNvPicPr>
            <a:picLocks noChangeAspect="1"/>
          </p:cNvPicPr>
          <p:nvPr/>
        </p:nvPicPr>
        <p:blipFill>
          <a:blip r:embed="rId3">
            <a:extLst/>
          </a:blip>
          <a:stretch>
            <a:fillRect/>
          </a:stretch>
        </p:blipFill>
        <p:spPr>
          <a:xfrm>
            <a:off x="4876800" y="4151312"/>
            <a:ext cx="3438525" cy="271938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p:cNvSpPr>
          <p:nvPr>
            <p:ph type="title" idx="4294967295"/>
          </p:nvPr>
        </p:nvSpPr>
        <p:spPr>
          <a:xfrm>
            <a:off x="301625" y="228599"/>
            <a:ext cx="8540750" cy="1143002"/>
          </a:xfrm>
          <a:prstGeom prst="rect">
            <a:avLst/>
          </a:prstGeom>
        </p:spPr>
        <p:txBody>
          <a:bodyPr>
            <a:normAutofit/>
          </a:bodyPr>
          <a:lstStyle>
            <a:lvl1pPr>
              <a:defRPr>
                <a:effectLst>
                  <a:outerShdw blurRad="12700" dist="25400" dir="2700000" rotWithShape="0">
                    <a:srgbClr val="000000"/>
                  </a:outerShdw>
                </a:effectLst>
              </a:defRPr>
            </a:lvl1pPr>
          </a:lstStyle>
          <a:p>
            <a:r>
              <a:t>Sec 1. Intro </a:t>
            </a:r>
          </a:p>
        </p:txBody>
      </p:sp>
      <p:sp>
        <p:nvSpPr>
          <p:cNvPr id="191" name="Shape 191"/>
          <p:cNvSpPr>
            <a:spLocks noGrp="1"/>
          </p:cNvSpPr>
          <p:nvPr>
            <p:ph type="body" idx="4294967295"/>
          </p:nvPr>
        </p:nvSpPr>
        <p:spPr>
          <a:xfrm>
            <a:off x="301625" y="1600199"/>
            <a:ext cx="8540750" cy="4498977"/>
          </a:xfrm>
          <a:prstGeom prst="rect">
            <a:avLst/>
          </a:prstGeom>
        </p:spPr>
        <p:txBody>
          <a:bodyPr>
            <a:normAutofit/>
          </a:bodyPr>
          <a:lstStyle/>
          <a:p>
            <a:pPr>
              <a:defRPr>
                <a:effectLst>
                  <a:outerShdw blurRad="12700" dist="25400" dir="2700000" rotWithShape="0">
                    <a:srgbClr val="000000"/>
                  </a:outerShdw>
                </a:effectLst>
              </a:defRPr>
            </a:pPr>
            <a:r>
              <a:t> Time Period </a:t>
            </a:r>
          </a:p>
          <a:p>
            <a:pPr marL="742950" lvl="1" indent="-285750">
              <a:spcBef>
                <a:spcPts val="0"/>
              </a:spcBef>
              <a:buClr>
                <a:srgbClr val="6FA9B7"/>
              </a:buClr>
              <a:buFont typeface="Wingdings"/>
              <a:defRPr sz="2800">
                <a:effectLst>
                  <a:outerShdw blurRad="12700" dist="25400" dir="2700000" rotWithShape="0">
                    <a:srgbClr val="000000"/>
                  </a:outerShdw>
                </a:effectLst>
              </a:defRPr>
            </a:pPr>
            <a:r>
              <a:t>1869-1900 </a:t>
            </a:r>
          </a:p>
          <a:p>
            <a:pPr>
              <a:defRPr>
                <a:effectLst>
                  <a:outerShdw blurRad="12700" dist="25400" dir="2700000" rotWithShape="0">
                    <a:srgbClr val="000000"/>
                  </a:outerShdw>
                </a:effectLst>
              </a:defRPr>
            </a:pPr>
            <a:r>
              <a:t>Key Names </a:t>
            </a:r>
          </a:p>
          <a:p>
            <a:pPr marL="742950" lvl="1" indent="-285750">
              <a:spcBef>
                <a:spcPts val="0"/>
              </a:spcBef>
              <a:buClr>
                <a:srgbClr val="6FA9B7"/>
              </a:buClr>
              <a:buFont typeface="Wingdings"/>
              <a:defRPr sz="2800">
                <a:effectLst>
                  <a:outerShdw blurRad="12700" dist="25400" dir="2700000" rotWithShape="0">
                    <a:srgbClr val="000000"/>
                  </a:outerShdw>
                </a:effectLst>
              </a:defRPr>
            </a:pPr>
            <a:r>
              <a:t>Andrew Carnegie, Edwin L. Drake, Thomas Edison, Alexander Bell, Christopher Sholes</a:t>
            </a:r>
          </a:p>
          <a:p>
            <a:pPr>
              <a:defRPr>
                <a:effectLst>
                  <a:outerShdw blurRad="12700" dist="25400" dir="2700000" rotWithShape="0">
                    <a:srgbClr val="000000"/>
                  </a:outerShdw>
                </a:effectLst>
              </a:defRPr>
            </a:pPr>
            <a:r>
              <a:t>Key Terms </a:t>
            </a:r>
          </a:p>
          <a:p>
            <a:pPr marL="742950" lvl="1" indent="-285750">
              <a:spcBef>
                <a:spcPts val="0"/>
              </a:spcBef>
              <a:buClr>
                <a:srgbClr val="6FA9B7"/>
              </a:buClr>
              <a:buFont typeface="Wingdings"/>
              <a:defRPr sz="2800">
                <a:effectLst>
                  <a:outerShdw blurRad="12700" dist="25400" dir="2700000" rotWithShape="0">
                    <a:srgbClr val="000000"/>
                  </a:outerShdw>
                </a:effectLst>
              </a:defRPr>
            </a:pPr>
            <a:r>
              <a:t>Bessemer Process,Industrialization</a:t>
            </a:r>
          </a:p>
        </p:txBody>
      </p:sp>
    </p:spTree>
  </p:cSld>
  <p:clrMapOvr>
    <a:masterClrMapping/>
  </p:clrMapOvr>
  <p:transition xmlns:p14="http://schemas.microsoft.com/office/powerpoint/2010/mai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p:cNvSpPr>
          <p:nvPr>
            <p:ph type="title" idx="4294967295"/>
          </p:nvPr>
        </p:nvSpPr>
        <p:spPr>
          <a:xfrm>
            <a:off x="301625" y="228599"/>
            <a:ext cx="8540750" cy="1143002"/>
          </a:xfrm>
          <a:prstGeom prst="rect">
            <a:avLst/>
          </a:prstGeom>
        </p:spPr>
        <p:txBody>
          <a:bodyPr>
            <a:normAutofit/>
          </a:bodyPr>
          <a:lstStyle>
            <a:lvl1pPr>
              <a:defRPr>
                <a:effectLst>
                  <a:outerShdw blurRad="12700" dist="25400" dir="2700000" rotWithShape="0">
                    <a:srgbClr val="000000"/>
                  </a:outerShdw>
                </a:effectLst>
              </a:defRPr>
            </a:lvl1pPr>
          </a:lstStyle>
          <a:p>
            <a:r>
              <a:t>Sec. 1 Industry Spurs Change</a:t>
            </a:r>
          </a:p>
        </p:txBody>
      </p:sp>
      <p:sp>
        <p:nvSpPr>
          <p:cNvPr id="194" name="Shape 194"/>
          <p:cNvSpPr>
            <a:spLocks noGrp="1"/>
          </p:cNvSpPr>
          <p:nvPr>
            <p:ph type="body" idx="4294967295"/>
          </p:nvPr>
        </p:nvSpPr>
        <p:spPr>
          <a:xfrm>
            <a:off x="301625" y="1600199"/>
            <a:ext cx="8540750" cy="4498977"/>
          </a:xfrm>
          <a:prstGeom prst="rect">
            <a:avLst/>
          </a:prstGeom>
        </p:spPr>
        <p:txBody>
          <a:bodyPr>
            <a:normAutofit/>
          </a:bodyPr>
          <a:lstStyle/>
          <a:p>
            <a:pPr>
              <a:lnSpc>
                <a:spcPct val="80000"/>
              </a:lnSpc>
              <a:spcBef>
                <a:spcPts val="600"/>
              </a:spcBef>
              <a:defRPr sz="2800">
                <a:effectLst>
                  <a:outerShdw blurRad="12700" dist="25400" dir="2700000" rotWithShape="0">
                    <a:srgbClr val="000000"/>
                  </a:outerShdw>
                </a:effectLst>
              </a:defRPr>
            </a:pPr>
            <a:r>
              <a:t>Pattillo Higgins</a:t>
            </a:r>
          </a:p>
          <a:p>
            <a:pPr marL="742950" lvl="1" indent="-285750">
              <a:lnSpc>
                <a:spcPct val="80000"/>
              </a:lnSpc>
              <a:spcBef>
                <a:spcPts val="0"/>
              </a:spcBef>
              <a:buClr>
                <a:srgbClr val="6FA9B7"/>
              </a:buClr>
              <a:buFont typeface="Wingdings"/>
              <a:defRPr sz="2400">
                <a:effectLst>
                  <a:outerShdw blurRad="12700" dist="25400" dir="2700000" rotWithShape="0">
                    <a:srgbClr val="000000"/>
                  </a:outerShdw>
                </a:effectLst>
              </a:defRPr>
            </a:pPr>
            <a:r>
              <a:t>Great Texas Oil Boom- Perseverance </a:t>
            </a:r>
          </a:p>
          <a:p>
            <a:pPr>
              <a:lnSpc>
                <a:spcPct val="80000"/>
              </a:lnSpc>
              <a:spcBef>
                <a:spcPts val="600"/>
              </a:spcBef>
              <a:defRPr sz="2800">
                <a:effectLst>
                  <a:outerShdw blurRad="12700" dist="25400" dir="2700000" rotWithShape="0">
                    <a:srgbClr val="000000"/>
                  </a:outerShdw>
                </a:effectLst>
              </a:defRPr>
            </a:pPr>
            <a:r>
              <a:t>Natural Resources Fuel Industrialization</a:t>
            </a:r>
          </a:p>
          <a:p>
            <a:pPr marL="742950" lvl="1" indent="-285750">
              <a:lnSpc>
                <a:spcPct val="80000"/>
              </a:lnSpc>
              <a:spcBef>
                <a:spcPts val="0"/>
              </a:spcBef>
              <a:buClr>
                <a:srgbClr val="6FA9B7"/>
              </a:buClr>
              <a:buFont typeface="Wingdings"/>
              <a:defRPr sz="2400">
                <a:effectLst>
                  <a:outerShdw blurRad="12700" dist="25400" dir="2700000" rotWithShape="0">
                    <a:srgbClr val="000000"/>
                  </a:outerShdw>
                </a:effectLst>
              </a:defRPr>
            </a:pPr>
            <a:r>
              <a:t>Black Gold </a:t>
            </a:r>
          </a:p>
          <a:p>
            <a:pPr marL="1143000" lvl="2" indent="-228600">
              <a:lnSpc>
                <a:spcPct val="80000"/>
              </a:lnSpc>
              <a:spcBef>
                <a:spcPts val="0"/>
              </a:spcBef>
              <a:defRPr sz="2000">
                <a:effectLst>
                  <a:outerShdw blurRad="12700" dist="25400" dir="2700000" rotWithShape="0">
                    <a:srgbClr val="000000"/>
                  </a:outerShdw>
                </a:effectLst>
              </a:defRPr>
            </a:pPr>
            <a:r>
              <a:t>Native Americans used as fuel</a:t>
            </a:r>
          </a:p>
          <a:p>
            <a:pPr marL="1143000" lvl="2" indent="-228600">
              <a:lnSpc>
                <a:spcPct val="80000"/>
              </a:lnSpc>
              <a:spcBef>
                <a:spcPts val="0"/>
              </a:spcBef>
              <a:defRPr sz="2000">
                <a:effectLst>
                  <a:outerShdw blurRad="12700" dist="25400" dir="2700000" rotWithShape="0">
                    <a:srgbClr val="000000"/>
                  </a:outerShdw>
                </a:effectLst>
              </a:defRPr>
            </a:pPr>
            <a:r>
              <a:t>Titusville, Pennsylvania- Edwin L. Drake </a:t>
            </a:r>
          </a:p>
          <a:p>
            <a:pPr marL="1143000" lvl="2" indent="-228600">
              <a:lnSpc>
                <a:spcPct val="80000"/>
              </a:lnSpc>
              <a:spcBef>
                <a:spcPts val="0"/>
              </a:spcBef>
              <a:defRPr sz="2000">
                <a:effectLst>
                  <a:outerShdw blurRad="12700" dist="25400" dir="2700000" rotWithShape="0">
                    <a:srgbClr val="000000"/>
                  </a:outerShdw>
                </a:effectLst>
              </a:defRPr>
            </a:pPr>
            <a:r>
              <a:t>Kerosene- Gasoline thow away </a:t>
            </a:r>
          </a:p>
          <a:p>
            <a:pPr marL="742950" lvl="1" indent="-285750">
              <a:lnSpc>
                <a:spcPct val="80000"/>
              </a:lnSpc>
              <a:spcBef>
                <a:spcPts val="0"/>
              </a:spcBef>
              <a:buClr>
                <a:srgbClr val="6FA9B7"/>
              </a:buClr>
              <a:buFont typeface="Wingdings"/>
              <a:defRPr sz="2400">
                <a:effectLst>
                  <a:outerShdw blurRad="12700" dist="25400" dir="2700000" rotWithShape="0">
                    <a:srgbClr val="000000"/>
                  </a:outerShdw>
                </a:effectLst>
              </a:defRPr>
            </a:pPr>
            <a:r>
              <a:t>Bessemer Steel Process </a:t>
            </a:r>
          </a:p>
          <a:p>
            <a:pPr marL="1143000" lvl="2" indent="-228600">
              <a:lnSpc>
                <a:spcPct val="80000"/>
              </a:lnSpc>
              <a:spcBef>
                <a:spcPts val="0"/>
              </a:spcBef>
              <a:defRPr sz="2000">
                <a:effectLst>
                  <a:outerShdw blurRad="12700" dist="25400" dir="2700000" rotWithShape="0">
                    <a:srgbClr val="000000"/>
                  </a:outerShdw>
                </a:effectLst>
              </a:defRPr>
            </a:pPr>
            <a:r>
              <a:t>Injecting Air into Molten Iron to clean out impurities </a:t>
            </a:r>
          </a:p>
          <a:p>
            <a:pPr marL="1143000" lvl="2" indent="-228600">
              <a:lnSpc>
                <a:spcPct val="80000"/>
              </a:lnSpc>
              <a:spcBef>
                <a:spcPts val="0"/>
              </a:spcBef>
              <a:defRPr sz="2000">
                <a:effectLst>
                  <a:outerShdw blurRad="12700" dist="25400" dir="2700000" rotWithShape="0">
                    <a:srgbClr val="000000"/>
                  </a:outerShdw>
                </a:effectLst>
              </a:defRPr>
            </a:pPr>
            <a:r>
              <a:t>Open-Hearth</a:t>
            </a:r>
          </a:p>
          <a:p>
            <a:pPr marL="742950" lvl="1" indent="-285750">
              <a:lnSpc>
                <a:spcPct val="80000"/>
              </a:lnSpc>
              <a:spcBef>
                <a:spcPts val="0"/>
              </a:spcBef>
              <a:buClr>
                <a:srgbClr val="6FA9B7"/>
              </a:buClr>
              <a:buFont typeface="Wingdings"/>
              <a:defRPr sz="2400">
                <a:effectLst>
                  <a:outerShdw blurRad="12700" dist="25400" dir="2700000" rotWithShape="0">
                    <a:srgbClr val="000000"/>
                  </a:outerShdw>
                </a:effectLst>
              </a:defRPr>
            </a:pPr>
            <a:r>
              <a:t>New Uses For Steel </a:t>
            </a:r>
          </a:p>
          <a:p>
            <a:pPr marL="1143000" lvl="2" indent="-228600">
              <a:lnSpc>
                <a:spcPct val="80000"/>
              </a:lnSpc>
              <a:spcBef>
                <a:spcPts val="0"/>
              </a:spcBef>
              <a:defRPr sz="2000">
                <a:effectLst>
                  <a:outerShdw blurRad="12700" dist="25400" dir="2700000" rotWithShape="0">
                    <a:srgbClr val="000000"/>
                  </a:outerShdw>
                </a:effectLst>
              </a:defRPr>
            </a:pPr>
            <a:r>
              <a:t>Railroads, Farm Machines, Brooklyn Bridge, Sky Scraper </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93"/>
                                        </p:tgtEl>
                                        <p:attrNameLst>
                                          <p:attrName>style.visibility</p:attrName>
                                        </p:attrNameLst>
                                      </p:cBhvr>
                                      <p:to>
                                        <p:strVal val="visible"/>
                                      </p:to>
                                    </p:set>
                                    <p:anim calcmode="lin" valueType="num">
                                      <p:cBhvr>
                                        <p:cTn id="7" dur="2000" fill="hold"/>
                                        <p:tgtEl>
                                          <p:spTgt spid="193"/>
                                        </p:tgtEl>
                                        <p:attrNameLst>
                                          <p:attrName>ppt_x</p:attrName>
                                        </p:attrNameLst>
                                      </p:cBhvr>
                                      <p:tavLst>
                                        <p:tav tm="0">
                                          <p:val>
                                            <p:strVal val="#ppt_x"/>
                                          </p:val>
                                        </p:tav>
                                        <p:tav tm="100000">
                                          <p:val>
                                            <p:strVal val="#ppt_x"/>
                                          </p:val>
                                        </p:tav>
                                      </p:tavLst>
                                    </p:anim>
                                    <p:anim calcmode="lin" valueType="num">
                                      <p:cBhvr>
                                        <p:cTn id="8" dur="2000" fill="hold"/>
                                        <p:tgtEl>
                                          <p:spTgt spid="1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iterate>
                                    <p:tmAbs val="0"/>
                                  </p:iterate>
                                  <p:childTnLst>
                                    <p:set>
                                      <p:cBhvr>
                                        <p:cTn id="12" fill="hold"/>
                                        <p:tgtEl>
                                          <p:spTgt spid="194">
                                            <p:bg/>
                                          </p:spTgt>
                                        </p:tgtEl>
                                        <p:attrNameLst>
                                          <p:attrName>style.visibility</p:attrName>
                                        </p:attrNameLst>
                                      </p:cBhvr>
                                      <p:to>
                                        <p:strVal val="visible"/>
                                      </p:to>
                                    </p:set>
                                    <p:anim calcmode="lin" valueType="num">
                                      <p:cBhvr>
                                        <p:cTn id="13" dur="500" fill="hold"/>
                                        <p:tgtEl>
                                          <p:spTgt spid="194">
                                            <p:bg/>
                                          </p:spTgt>
                                        </p:tgtEl>
                                        <p:attrNameLst>
                                          <p:attrName>ppt_x</p:attrName>
                                        </p:attrNameLst>
                                      </p:cBhvr>
                                      <p:tavLst>
                                        <p:tav tm="0">
                                          <p:val>
                                            <p:strVal val="#ppt_x"/>
                                          </p:val>
                                        </p:tav>
                                        <p:tav tm="100000">
                                          <p:val>
                                            <p:strVal val="#ppt_x"/>
                                          </p:val>
                                        </p:tav>
                                      </p:tavLst>
                                    </p:anim>
                                    <p:anim calcmode="lin" valueType="num">
                                      <p:cBhvr>
                                        <p:cTn id="14" dur="500" fill="hold"/>
                                        <p:tgtEl>
                                          <p:spTgt spid="194">
                                            <p:bg/>
                                          </p:spTgt>
                                        </p:tgtEl>
                                        <p:attrNameLst>
                                          <p:attrName>ppt_y</p:attrName>
                                        </p:attrNameLst>
                                      </p:cBhvr>
                                      <p:tavLst>
                                        <p:tav tm="0">
                                          <p:val>
                                            <p:strVal val="1+#ppt_h/2"/>
                                          </p:val>
                                        </p:tav>
                                        <p:tav tm="100000">
                                          <p:val>
                                            <p:strVal val="#ppt_y"/>
                                          </p:val>
                                        </p:tav>
                                      </p:tavLst>
                                    </p:anim>
                                  </p:childTnLst>
                                </p:cTn>
                              </p:par>
                              <p:par>
                                <p:cTn id="15" presetID="2" presetClass="entr" presetSubtype="4" fill="hold" grpId="2" nodeType="withEffect">
                                  <p:stCondLst>
                                    <p:cond delay="0"/>
                                  </p:stCondLst>
                                  <p:iterate>
                                    <p:tmAbs val="0"/>
                                  </p:iterate>
                                  <p:childTnLst>
                                    <p:set>
                                      <p:cBhvr>
                                        <p:cTn id="16" fill="hold"/>
                                        <p:tgtEl>
                                          <p:spTgt spid="194">
                                            <p:txEl>
                                              <p:pRg st="0" end="0"/>
                                            </p:txEl>
                                          </p:spTgt>
                                        </p:tgtEl>
                                        <p:attrNameLst>
                                          <p:attrName>style.visibility</p:attrName>
                                        </p:attrNameLst>
                                      </p:cBhvr>
                                      <p:to>
                                        <p:strVal val="visible"/>
                                      </p:to>
                                    </p:set>
                                    <p:anim calcmode="lin" valueType="num">
                                      <p:cBhvr>
                                        <p:cTn id="17" dur="500" fill="hold"/>
                                        <p:tgtEl>
                                          <p:spTgt spid="194">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94">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2" nodeType="withEffect">
                                  <p:stCondLst>
                                    <p:cond delay="0"/>
                                  </p:stCondLst>
                                  <p:iterate>
                                    <p:tmAbs val="0"/>
                                  </p:iterate>
                                  <p:childTnLst>
                                    <p:set>
                                      <p:cBhvr>
                                        <p:cTn id="20" fill="hold"/>
                                        <p:tgtEl>
                                          <p:spTgt spid="194">
                                            <p:txEl>
                                              <p:pRg st="1" end="1"/>
                                            </p:txEl>
                                          </p:spTgt>
                                        </p:tgtEl>
                                        <p:attrNameLst>
                                          <p:attrName>style.visibility</p:attrName>
                                        </p:attrNameLst>
                                      </p:cBhvr>
                                      <p:to>
                                        <p:strVal val="visible"/>
                                      </p:to>
                                    </p:set>
                                    <p:anim calcmode="lin" valueType="num">
                                      <p:cBhvr>
                                        <p:cTn id="21" dur="500" fill="hold"/>
                                        <p:tgtEl>
                                          <p:spTgt spid="194">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1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2" nodeType="clickEffect">
                                  <p:stCondLst>
                                    <p:cond delay="0"/>
                                  </p:stCondLst>
                                  <p:iterate>
                                    <p:tmAbs val="0"/>
                                  </p:iterate>
                                  <p:childTnLst>
                                    <p:set>
                                      <p:cBhvr>
                                        <p:cTn id="26" fill="hold"/>
                                        <p:tgtEl>
                                          <p:spTgt spid="194">
                                            <p:txEl>
                                              <p:pRg st="2" end="2"/>
                                            </p:txEl>
                                          </p:spTgt>
                                        </p:tgtEl>
                                        <p:attrNameLst>
                                          <p:attrName>style.visibility</p:attrName>
                                        </p:attrNameLst>
                                      </p:cBhvr>
                                      <p:to>
                                        <p:strVal val="visible"/>
                                      </p:to>
                                    </p:set>
                                    <p:anim calcmode="lin" valueType="num">
                                      <p:cBhvr>
                                        <p:cTn id="27" dur="500" fill="hold"/>
                                        <p:tgtEl>
                                          <p:spTgt spid="194">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194">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2" nodeType="withEffect">
                                  <p:stCondLst>
                                    <p:cond delay="0"/>
                                  </p:stCondLst>
                                  <p:iterate>
                                    <p:tmAbs val="0"/>
                                  </p:iterate>
                                  <p:childTnLst>
                                    <p:set>
                                      <p:cBhvr>
                                        <p:cTn id="30" fill="hold"/>
                                        <p:tgtEl>
                                          <p:spTgt spid="194">
                                            <p:txEl>
                                              <p:pRg st="3" end="3"/>
                                            </p:txEl>
                                          </p:spTgt>
                                        </p:tgtEl>
                                        <p:attrNameLst>
                                          <p:attrName>style.visibility</p:attrName>
                                        </p:attrNameLst>
                                      </p:cBhvr>
                                      <p:to>
                                        <p:strVal val="visible"/>
                                      </p:to>
                                    </p:set>
                                    <p:anim calcmode="lin" valueType="num">
                                      <p:cBhvr>
                                        <p:cTn id="31" dur="500" fill="hold"/>
                                        <p:tgtEl>
                                          <p:spTgt spid="194">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194">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2" nodeType="withEffect">
                                  <p:stCondLst>
                                    <p:cond delay="0"/>
                                  </p:stCondLst>
                                  <p:iterate>
                                    <p:tmAbs val="0"/>
                                  </p:iterate>
                                  <p:childTnLst>
                                    <p:set>
                                      <p:cBhvr>
                                        <p:cTn id="34" fill="hold"/>
                                        <p:tgtEl>
                                          <p:spTgt spid="194">
                                            <p:txEl>
                                              <p:pRg st="4" end="4"/>
                                            </p:txEl>
                                          </p:spTgt>
                                        </p:tgtEl>
                                        <p:attrNameLst>
                                          <p:attrName>style.visibility</p:attrName>
                                        </p:attrNameLst>
                                      </p:cBhvr>
                                      <p:to>
                                        <p:strVal val="visible"/>
                                      </p:to>
                                    </p:set>
                                    <p:anim calcmode="lin" valueType="num">
                                      <p:cBhvr>
                                        <p:cTn id="35" dur="500" fill="hold"/>
                                        <p:tgtEl>
                                          <p:spTgt spid="194">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94">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2" nodeType="withEffect">
                                  <p:stCondLst>
                                    <p:cond delay="0"/>
                                  </p:stCondLst>
                                  <p:iterate>
                                    <p:tmAbs val="0"/>
                                  </p:iterate>
                                  <p:childTnLst>
                                    <p:set>
                                      <p:cBhvr>
                                        <p:cTn id="38" fill="hold"/>
                                        <p:tgtEl>
                                          <p:spTgt spid="194">
                                            <p:txEl>
                                              <p:pRg st="5" end="5"/>
                                            </p:txEl>
                                          </p:spTgt>
                                        </p:tgtEl>
                                        <p:attrNameLst>
                                          <p:attrName>style.visibility</p:attrName>
                                        </p:attrNameLst>
                                      </p:cBhvr>
                                      <p:to>
                                        <p:strVal val="visible"/>
                                      </p:to>
                                    </p:set>
                                    <p:anim calcmode="lin" valueType="num">
                                      <p:cBhvr>
                                        <p:cTn id="39" dur="500" fill="hold"/>
                                        <p:tgtEl>
                                          <p:spTgt spid="194">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194">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2" nodeType="withEffect">
                                  <p:stCondLst>
                                    <p:cond delay="0"/>
                                  </p:stCondLst>
                                  <p:iterate>
                                    <p:tmAbs val="0"/>
                                  </p:iterate>
                                  <p:childTnLst>
                                    <p:set>
                                      <p:cBhvr>
                                        <p:cTn id="42" fill="hold"/>
                                        <p:tgtEl>
                                          <p:spTgt spid="194">
                                            <p:txEl>
                                              <p:pRg st="6" end="6"/>
                                            </p:txEl>
                                          </p:spTgt>
                                        </p:tgtEl>
                                        <p:attrNameLst>
                                          <p:attrName>style.visibility</p:attrName>
                                        </p:attrNameLst>
                                      </p:cBhvr>
                                      <p:to>
                                        <p:strVal val="visible"/>
                                      </p:to>
                                    </p:set>
                                    <p:anim calcmode="lin" valueType="num">
                                      <p:cBhvr>
                                        <p:cTn id="43" dur="500" fill="hold"/>
                                        <p:tgtEl>
                                          <p:spTgt spid="194">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194">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2" nodeType="withEffect">
                                  <p:stCondLst>
                                    <p:cond delay="0"/>
                                  </p:stCondLst>
                                  <p:iterate>
                                    <p:tmAbs val="0"/>
                                  </p:iterate>
                                  <p:childTnLst>
                                    <p:set>
                                      <p:cBhvr>
                                        <p:cTn id="46" fill="hold"/>
                                        <p:tgtEl>
                                          <p:spTgt spid="194">
                                            <p:txEl>
                                              <p:pRg st="7" end="7"/>
                                            </p:txEl>
                                          </p:spTgt>
                                        </p:tgtEl>
                                        <p:attrNameLst>
                                          <p:attrName>style.visibility</p:attrName>
                                        </p:attrNameLst>
                                      </p:cBhvr>
                                      <p:to>
                                        <p:strVal val="visible"/>
                                      </p:to>
                                    </p:set>
                                    <p:anim calcmode="lin" valueType="num">
                                      <p:cBhvr>
                                        <p:cTn id="47" dur="500" fill="hold"/>
                                        <p:tgtEl>
                                          <p:spTgt spid="194">
                                            <p:txEl>
                                              <p:pRg st="7" end="7"/>
                                            </p:txEl>
                                          </p:spTgt>
                                        </p:tgtEl>
                                        <p:attrNameLst>
                                          <p:attrName>ppt_x</p:attrName>
                                        </p:attrNameLst>
                                      </p:cBhvr>
                                      <p:tavLst>
                                        <p:tav tm="0">
                                          <p:val>
                                            <p:strVal val="#ppt_x"/>
                                          </p:val>
                                        </p:tav>
                                        <p:tav tm="100000">
                                          <p:val>
                                            <p:strVal val="#ppt_x"/>
                                          </p:val>
                                        </p:tav>
                                      </p:tavLst>
                                    </p:anim>
                                    <p:anim calcmode="lin" valueType="num">
                                      <p:cBhvr>
                                        <p:cTn id="48" dur="500" fill="hold"/>
                                        <p:tgtEl>
                                          <p:spTgt spid="194">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2" nodeType="withEffect">
                                  <p:stCondLst>
                                    <p:cond delay="0"/>
                                  </p:stCondLst>
                                  <p:iterate>
                                    <p:tmAbs val="0"/>
                                  </p:iterate>
                                  <p:childTnLst>
                                    <p:set>
                                      <p:cBhvr>
                                        <p:cTn id="50" fill="hold"/>
                                        <p:tgtEl>
                                          <p:spTgt spid="194">
                                            <p:txEl>
                                              <p:pRg st="8" end="8"/>
                                            </p:txEl>
                                          </p:spTgt>
                                        </p:tgtEl>
                                        <p:attrNameLst>
                                          <p:attrName>style.visibility</p:attrName>
                                        </p:attrNameLst>
                                      </p:cBhvr>
                                      <p:to>
                                        <p:strVal val="visible"/>
                                      </p:to>
                                    </p:set>
                                    <p:anim calcmode="lin" valueType="num">
                                      <p:cBhvr>
                                        <p:cTn id="51" dur="500" fill="hold"/>
                                        <p:tgtEl>
                                          <p:spTgt spid="194">
                                            <p:txEl>
                                              <p:pRg st="8" end="8"/>
                                            </p:txEl>
                                          </p:spTgt>
                                        </p:tgtEl>
                                        <p:attrNameLst>
                                          <p:attrName>ppt_x</p:attrName>
                                        </p:attrNameLst>
                                      </p:cBhvr>
                                      <p:tavLst>
                                        <p:tav tm="0">
                                          <p:val>
                                            <p:strVal val="#ppt_x"/>
                                          </p:val>
                                        </p:tav>
                                        <p:tav tm="100000">
                                          <p:val>
                                            <p:strVal val="#ppt_x"/>
                                          </p:val>
                                        </p:tav>
                                      </p:tavLst>
                                    </p:anim>
                                    <p:anim calcmode="lin" valueType="num">
                                      <p:cBhvr>
                                        <p:cTn id="52" dur="500" fill="hold"/>
                                        <p:tgtEl>
                                          <p:spTgt spid="194">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2" nodeType="withEffect">
                                  <p:stCondLst>
                                    <p:cond delay="0"/>
                                  </p:stCondLst>
                                  <p:iterate>
                                    <p:tmAbs val="0"/>
                                  </p:iterate>
                                  <p:childTnLst>
                                    <p:set>
                                      <p:cBhvr>
                                        <p:cTn id="54" fill="hold"/>
                                        <p:tgtEl>
                                          <p:spTgt spid="194">
                                            <p:txEl>
                                              <p:pRg st="9" end="9"/>
                                            </p:txEl>
                                          </p:spTgt>
                                        </p:tgtEl>
                                        <p:attrNameLst>
                                          <p:attrName>style.visibility</p:attrName>
                                        </p:attrNameLst>
                                      </p:cBhvr>
                                      <p:to>
                                        <p:strVal val="visible"/>
                                      </p:to>
                                    </p:set>
                                    <p:anim calcmode="lin" valueType="num">
                                      <p:cBhvr>
                                        <p:cTn id="55" dur="500" fill="hold"/>
                                        <p:tgtEl>
                                          <p:spTgt spid="194">
                                            <p:txEl>
                                              <p:pRg st="9" end="9"/>
                                            </p:txEl>
                                          </p:spTgt>
                                        </p:tgtEl>
                                        <p:attrNameLst>
                                          <p:attrName>ppt_x</p:attrName>
                                        </p:attrNameLst>
                                      </p:cBhvr>
                                      <p:tavLst>
                                        <p:tav tm="0">
                                          <p:val>
                                            <p:strVal val="#ppt_x"/>
                                          </p:val>
                                        </p:tav>
                                        <p:tav tm="100000">
                                          <p:val>
                                            <p:strVal val="#ppt_x"/>
                                          </p:val>
                                        </p:tav>
                                      </p:tavLst>
                                    </p:anim>
                                    <p:anim calcmode="lin" valueType="num">
                                      <p:cBhvr>
                                        <p:cTn id="56" dur="500" fill="hold"/>
                                        <p:tgtEl>
                                          <p:spTgt spid="194">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2" nodeType="withEffect">
                                  <p:stCondLst>
                                    <p:cond delay="0"/>
                                  </p:stCondLst>
                                  <p:iterate>
                                    <p:tmAbs val="0"/>
                                  </p:iterate>
                                  <p:childTnLst>
                                    <p:set>
                                      <p:cBhvr>
                                        <p:cTn id="58" fill="hold"/>
                                        <p:tgtEl>
                                          <p:spTgt spid="194">
                                            <p:txEl>
                                              <p:pRg st="10" end="10"/>
                                            </p:txEl>
                                          </p:spTgt>
                                        </p:tgtEl>
                                        <p:attrNameLst>
                                          <p:attrName>style.visibility</p:attrName>
                                        </p:attrNameLst>
                                      </p:cBhvr>
                                      <p:to>
                                        <p:strVal val="visible"/>
                                      </p:to>
                                    </p:set>
                                    <p:anim calcmode="lin" valueType="num">
                                      <p:cBhvr>
                                        <p:cTn id="59" dur="500" fill="hold"/>
                                        <p:tgtEl>
                                          <p:spTgt spid="194">
                                            <p:txEl>
                                              <p:pRg st="10" end="10"/>
                                            </p:txEl>
                                          </p:spTgt>
                                        </p:tgtEl>
                                        <p:attrNameLst>
                                          <p:attrName>ppt_x</p:attrName>
                                        </p:attrNameLst>
                                      </p:cBhvr>
                                      <p:tavLst>
                                        <p:tav tm="0">
                                          <p:val>
                                            <p:strVal val="#ppt_x"/>
                                          </p:val>
                                        </p:tav>
                                        <p:tav tm="100000">
                                          <p:val>
                                            <p:strVal val="#ppt_x"/>
                                          </p:val>
                                        </p:tav>
                                      </p:tavLst>
                                    </p:anim>
                                    <p:anim calcmode="lin" valueType="num">
                                      <p:cBhvr>
                                        <p:cTn id="60" dur="500" fill="hold"/>
                                        <p:tgtEl>
                                          <p:spTgt spid="194">
                                            <p:txEl>
                                              <p:pRg st="10" end="10"/>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2" nodeType="withEffect">
                                  <p:stCondLst>
                                    <p:cond delay="0"/>
                                  </p:stCondLst>
                                  <p:iterate>
                                    <p:tmAbs val="0"/>
                                  </p:iterate>
                                  <p:childTnLst>
                                    <p:set>
                                      <p:cBhvr>
                                        <p:cTn id="62" fill="hold"/>
                                        <p:tgtEl>
                                          <p:spTgt spid="194">
                                            <p:txEl>
                                              <p:pRg st="11" end="11"/>
                                            </p:txEl>
                                          </p:spTgt>
                                        </p:tgtEl>
                                        <p:attrNameLst>
                                          <p:attrName>style.visibility</p:attrName>
                                        </p:attrNameLst>
                                      </p:cBhvr>
                                      <p:to>
                                        <p:strVal val="visible"/>
                                      </p:to>
                                    </p:set>
                                    <p:anim calcmode="lin" valueType="num">
                                      <p:cBhvr>
                                        <p:cTn id="63" dur="500" fill="hold"/>
                                        <p:tgtEl>
                                          <p:spTgt spid="194">
                                            <p:txEl>
                                              <p:pRg st="11" end="11"/>
                                            </p:txEl>
                                          </p:spTgt>
                                        </p:tgtEl>
                                        <p:attrNameLst>
                                          <p:attrName>ppt_x</p:attrName>
                                        </p:attrNameLst>
                                      </p:cBhvr>
                                      <p:tavLst>
                                        <p:tav tm="0">
                                          <p:val>
                                            <p:strVal val="#ppt_x"/>
                                          </p:val>
                                        </p:tav>
                                        <p:tav tm="100000">
                                          <p:val>
                                            <p:strVal val="#ppt_x"/>
                                          </p:val>
                                        </p:tav>
                                      </p:tavLst>
                                    </p:anim>
                                    <p:anim calcmode="lin" valueType="num">
                                      <p:cBhvr>
                                        <p:cTn id="64" dur="500" fill="hold"/>
                                        <p:tgtEl>
                                          <p:spTgt spid="19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1" animBg="1" advAuto="0"/>
      <p:bldP spid="194" grpId="2" build="p"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p:cNvSpPr>
          <p:nvPr>
            <p:ph type="title" idx="4294967295"/>
          </p:nvPr>
        </p:nvSpPr>
        <p:spPr>
          <a:xfrm>
            <a:off x="301625" y="228599"/>
            <a:ext cx="8540750" cy="1143002"/>
          </a:xfrm>
          <a:prstGeom prst="rect">
            <a:avLst/>
          </a:prstGeom>
        </p:spPr>
        <p:txBody>
          <a:bodyPr>
            <a:normAutofit/>
          </a:bodyPr>
          <a:lstStyle>
            <a:lvl1pPr>
              <a:defRPr>
                <a:effectLst>
                  <a:outerShdw blurRad="12700" dist="25400" dir="2700000" rotWithShape="0">
                    <a:srgbClr val="000000"/>
                  </a:outerShdw>
                </a:effectLst>
              </a:defRPr>
            </a:lvl1pPr>
          </a:lstStyle>
          <a:p>
            <a:r>
              <a:t>Sec. 1 Industry Spurs Change</a:t>
            </a:r>
          </a:p>
        </p:txBody>
      </p:sp>
      <p:sp>
        <p:nvSpPr>
          <p:cNvPr id="197" name="Shape 197"/>
          <p:cNvSpPr>
            <a:spLocks noGrp="1"/>
          </p:cNvSpPr>
          <p:nvPr>
            <p:ph type="body" idx="4294967295"/>
          </p:nvPr>
        </p:nvSpPr>
        <p:spPr>
          <a:xfrm>
            <a:off x="228600" y="1295400"/>
            <a:ext cx="8686800" cy="5257800"/>
          </a:xfrm>
          <a:prstGeom prst="rect">
            <a:avLst/>
          </a:prstGeom>
        </p:spPr>
        <p:txBody>
          <a:bodyPr>
            <a:normAutofit/>
          </a:bodyPr>
          <a:lstStyle/>
          <a:p>
            <a:pPr>
              <a:defRPr>
                <a:effectLst>
                  <a:outerShdw blurRad="12700" dist="25400" dir="2700000" rotWithShape="0">
                    <a:srgbClr val="000000"/>
                  </a:outerShdw>
                </a:effectLst>
              </a:defRPr>
            </a:pPr>
            <a:r>
              <a:t>Inventions Promote Change</a:t>
            </a:r>
          </a:p>
          <a:p>
            <a:pPr marL="742950" lvl="1" indent="-285750">
              <a:spcBef>
                <a:spcPts val="0"/>
              </a:spcBef>
              <a:buClr>
                <a:srgbClr val="6FA9B7"/>
              </a:buClr>
              <a:buFont typeface="Wingdings"/>
              <a:defRPr sz="2800">
                <a:effectLst>
                  <a:outerShdw blurRad="12700" dist="25400" dir="2700000" rotWithShape="0">
                    <a:srgbClr val="000000"/>
                  </a:outerShdw>
                </a:effectLst>
              </a:defRPr>
            </a:pPr>
            <a:r>
              <a:t>Power of Electricity </a:t>
            </a:r>
          </a:p>
          <a:p>
            <a:pPr marL="1143000" lvl="2" indent="-228600">
              <a:spcBef>
                <a:spcPts val="0"/>
              </a:spcBef>
              <a:defRPr sz="2400">
                <a:effectLst>
                  <a:outerShdw blurRad="12700" dist="25400" dir="2700000" rotWithShape="0">
                    <a:srgbClr val="000000"/>
                  </a:outerShdw>
                </a:effectLst>
              </a:defRPr>
            </a:pPr>
            <a:r>
              <a:t>Thomas Edison- 1880</a:t>
            </a:r>
          </a:p>
          <a:p>
            <a:pPr marL="1143000" lvl="2" indent="-228600">
              <a:spcBef>
                <a:spcPts val="0"/>
              </a:spcBef>
              <a:defRPr sz="2400">
                <a:effectLst>
                  <a:outerShdw blurRad="12700" dist="25400" dir="2700000" rotWithShape="0">
                    <a:srgbClr val="000000"/>
                  </a:outerShdw>
                </a:effectLst>
              </a:defRPr>
            </a:pPr>
            <a:r>
              <a:t>Harness Electricity</a:t>
            </a:r>
          </a:p>
          <a:p>
            <a:pPr marL="1600200" lvl="3" indent="-228600">
              <a:spcBef>
                <a:spcPts val="0"/>
              </a:spcBef>
              <a:buClr>
                <a:srgbClr val="6FA9B7"/>
              </a:buClr>
              <a:buFont typeface="Wingdings"/>
              <a:defRPr sz="2000">
                <a:effectLst>
                  <a:outerShdw blurRad="12700" dist="25400" dir="2700000" rotWithShape="0">
                    <a:srgbClr val="000000"/>
                  </a:outerShdw>
                </a:effectLst>
              </a:defRPr>
            </a:pPr>
            <a:r>
              <a:t>Business Growth, Business Placement, Business Production</a:t>
            </a:r>
          </a:p>
          <a:p>
            <a:pPr marL="742950" lvl="1" indent="-285750">
              <a:spcBef>
                <a:spcPts val="0"/>
              </a:spcBef>
              <a:buClr>
                <a:srgbClr val="6FA9B7"/>
              </a:buClr>
              <a:buFont typeface="Wingdings"/>
              <a:defRPr sz="2800">
                <a:effectLst>
                  <a:outerShdw blurRad="12700" dist="25400" dir="2700000" rotWithShape="0">
                    <a:srgbClr val="000000"/>
                  </a:outerShdw>
                </a:effectLst>
              </a:defRPr>
            </a:pPr>
            <a:r>
              <a:t>Inventions Change Lifestyles </a:t>
            </a:r>
          </a:p>
          <a:p>
            <a:pPr marL="1143000" lvl="2" indent="-228600">
              <a:spcBef>
                <a:spcPts val="0"/>
              </a:spcBef>
              <a:defRPr sz="2400">
                <a:effectLst>
                  <a:outerShdw blurRad="12700" dist="25400" dir="2700000" rotWithShape="0">
                    <a:srgbClr val="000000"/>
                  </a:outerShdw>
                </a:effectLst>
              </a:defRPr>
            </a:pPr>
            <a:r>
              <a:t>Christopher Sholes</a:t>
            </a:r>
          </a:p>
          <a:p>
            <a:pPr marL="1600200" lvl="3" indent="-228600">
              <a:spcBef>
                <a:spcPts val="0"/>
              </a:spcBef>
              <a:buClr>
                <a:srgbClr val="6FA9B7"/>
              </a:buClr>
              <a:buFont typeface="Wingdings"/>
              <a:defRPr sz="2000">
                <a:effectLst>
                  <a:outerShdw blurRad="12700" dist="25400" dir="2700000" rotWithShape="0">
                    <a:srgbClr val="000000"/>
                  </a:outerShdw>
                </a:effectLst>
              </a:defRPr>
            </a:pPr>
            <a:r>
              <a:t>Typewriter-1867</a:t>
            </a:r>
          </a:p>
          <a:p>
            <a:pPr marL="1143000" lvl="2" indent="-228600">
              <a:spcBef>
                <a:spcPts val="0"/>
              </a:spcBef>
              <a:defRPr sz="2400">
                <a:effectLst>
                  <a:outerShdw blurRad="12700" dist="25400" dir="2700000" rotWithShape="0">
                    <a:srgbClr val="000000"/>
                  </a:outerShdw>
                </a:effectLst>
              </a:defRPr>
            </a:pPr>
            <a:r>
              <a:t>Alexander Graham Bell</a:t>
            </a:r>
          </a:p>
          <a:p>
            <a:pPr marL="1600200" lvl="3" indent="-228600">
              <a:spcBef>
                <a:spcPts val="0"/>
              </a:spcBef>
              <a:buClr>
                <a:srgbClr val="6FA9B7"/>
              </a:buClr>
              <a:buFont typeface="Wingdings"/>
              <a:defRPr sz="2000">
                <a:effectLst>
                  <a:outerShdw blurRad="12700" dist="25400" dir="2700000" rotWithShape="0">
                    <a:srgbClr val="000000"/>
                  </a:outerShdw>
                </a:effectLst>
              </a:defRPr>
            </a:pPr>
            <a:r>
              <a:t>Telephone-1876</a:t>
            </a:r>
          </a:p>
          <a:p>
            <a:pPr marL="1143000" lvl="2" indent="-228600">
              <a:spcBef>
                <a:spcPts val="0"/>
              </a:spcBef>
              <a:defRPr sz="2400">
                <a:effectLst>
                  <a:outerShdw blurRad="12700" dist="25400" dir="2700000" rotWithShape="0">
                    <a:srgbClr val="000000"/>
                  </a:outerShdw>
                </a:effectLst>
              </a:defRPr>
            </a:pPr>
            <a:r>
              <a:t>Impact- </a:t>
            </a:r>
            <a:r>
              <a:rPr sz="1800"/>
              <a:t>Women join work force, Workers lives improved, less labor</a:t>
            </a:r>
          </a:p>
        </p:txBody>
      </p:sp>
    </p:spTree>
  </p:cSld>
  <p:clrMapOvr>
    <a:masterClrMapping/>
  </p:clrMapOvr>
  <p:transition xmlns:p14="http://schemas.microsoft.com/office/powerpoint/2010/main">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196"/>
                                        </p:tgtEl>
                                        <p:attrNameLst>
                                          <p:attrName>style.visibility</p:attrName>
                                        </p:attrNameLst>
                                      </p:cBhvr>
                                      <p:to>
                                        <p:strVal val="visible"/>
                                      </p:to>
                                    </p:set>
                                    <p:anim calcmode="lin" valueType="num">
                                      <p:cBhvr>
                                        <p:cTn id="7" dur="1230" fill="hold"/>
                                        <p:tgtEl>
                                          <p:spTgt spid="196"/>
                                        </p:tgtEl>
                                        <p:attrNameLst>
                                          <p:attrName>ppt_w</p:attrName>
                                        </p:attrNameLst>
                                      </p:cBhvr>
                                      <p:tavLst>
                                        <p:tav tm="0">
                                          <p:val>
                                            <p:strVal val="4*#ppt_w"/>
                                          </p:val>
                                        </p:tav>
                                        <p:tav tm="100000">
                                          <p:val>
                                            <p:strVal val="#ppt_w"/>
                                          </p:val>
                                        </p:tav>
                                      </p:tavLst>
                                    </p:anim>
                                    <p:anim calcmode="lin" valueType="num">
                                      <p:cBhvr>
                                        <p:cTn id="8" dur="1230" fill="hold"/>
                                        <p:tgtEl>
                                          <p:spTgt spid="196"/>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iterate>
                                    <p:tmAbs val="0"/>
                                  </p:iterate>
                                  <p:childTnLst>
                                    <p:set>
                                      <p:cBhvr>
                                        <p:cTn id="12" fill="hold"/>
                                        <p:tgtEl>
                                          <p:spTgt spid="197">
                                            <p:bg/>
                                          </p:spTgt>
                                        </p:tgtEl>
                                        <p:attrNameLst>
                                          <p:attrName>style.visibility</p:attrName>
                                        </p:attrNameLst>
                                      </p:cBhvr>
                                      <p:to>
                                        <p:strVal val="visible"/>
                                      </p:to>
                                    </p:set>
                                    <p:anim calcmode="lin" valueType="num">
                                      <p:cBhvr>
                                        <p:cTn id="13" dur="2000" fill="hold"/>
                                        <p:tgtEl>
                                          <p:spTgt spid="197">
                                            <p:bg/>
                                          </p:spTgt>
                                        </p:tgtEl>
                                        <p:attrNameLst>
                                          <p:attrName>ppt_x</p:attrName>
                                        </p:attrNameLst>
                                      </p:cBhvr>
                                      <p:tavLst>
                                        <p:tav tm="0">
                                          <p:val>
                                            <p:strVal val="#ppt_x"/>
                                          </p:val>
                                        </p:tav>
                                        <p:tav tm="100000">
                                          <p:val>
                                            <p:strVal val="#ppt_x"/>
                                          </p:val>
                                        </p:tav>
                                      </p:tavLst>
                                    </p:anim>
                                    <p:anim calcmode="lin" valueType="num">
                                      <p:cBhvr>
                                        <p:cTn id="14" dur="2000" fill="hold"/>
                                        <p:tgtEl>
                                          <p:spTgt spid="197">
                                            <p:bg/>
                                          </p:spTgt>
                                        </p:tgtEl>
                                        <p:attrNameLst>
                                          <p:attrName>ppt_y</p:attrName>
                                        </p:attrNameLst>
                                      </p:cBhvr>
                                      <p:tavLst>
                                        <p:tav tm="0">
                                          <p:val>
                                            <p:strVal val="1+#ppt_h/2"/>
                                          </p:val>
                                        </p:tav>
                                        <p:tav tm="100000">
                                          <p:val>
                                            <p:strVal val="#ppt_y"/>
                                          </p:val>
                                        </p:tav>
                                      </p:tavLst>
                                    </p:anim>
                                  </p:childTnLst>
                                </p:cTn>
                              </p:par>
                              <p:par>
                                <p:cTn id="15" presetID="2" presetClass="entr" presetSubtype="4" fill="hold" grpId="2" nodeType="withEffect">
                                  <p:stCondLst>
                                    <p:cond delay="0"/>
                                  </p:stCondLst>
                                  <p:iterate>
                                    <p:tmAbs val="0"/>
                                  </p:iterate>
                                  <p:childTnLst>
                                    <p:set>
                                      <p:cBhvr>
                                        <p:cTn id="16" fill="hold"/>
                                        <p:tgtEl>
                                          <p:spTgt spid="197">
                                            <p:txEl>
                                              <p:pRg st="0" end="0"/>
                                            </p:txEl>
                                          </p:spTgt>
                                        </p:tgtEl>
                                        <p:attrNameLst>
                                          <p:attrName>style.visibility</p:attrName>
                                        </p:attrNameLst>
                                      </p:cBhvr>
                                      <p:to>
                                        <p:strVal val="visible"/>
                                      </p:to>
                                    </p:set>
                                    <p:anim calcmode="lin" valueType="num">
                                      <p:cBhvr>
                                        <p:cTn id="17" dur="2000" fill="hold"/>
                                        <p:tgtEl>
                                          <p:spTgt spid="197">
                                            <p:txEl>
                                              <p:pRg st="0" end="0"/>
                                            </p:txEl>
                                          </p:spTgt>
                                        </p:tgtEl>
                                        <p:attrNameLst>
                                          <p:attrName>ppt_x</p:attrName>
                                        </p:attrNameLst>
                                      </p:cBhvr>
                                      <p:tavLst>
                                        <p:tav tm="0">
                                          <p:val>
                                            <p:strVal val="#ppt_x"/>
                                          </p:val>
                                        </p:tav>
                                        <p:tav tm="100000">
                                          <p:val>
                                            <p:strVal val="#ppt_x"/>
                                          </p:val>
                                        </p:tav>
                                      </p:tavLst>
                                    </p:anim>
                                    <p:anim calcmode="lin" valueType="num">
                                      <p:cBhvr>
                                        <p:cTn id="18" dur="2000" fill="hold"/>
                                        <p:tgtEl>
                                          <p:spTgt spid="19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2" nodeType="withEffect">
                                  <p:stCondLst>
                                    <p:cond delay="0"/>
                                  </p:stCondLst>
                                  <p:iterate>
                                    <p:tmAbs val="0"/>
                                  </p:iterate>
                                  <p:childTnLst>
                                    <p:set>
                                      <p:cBhvr>
                                        <p:cTn id="20" fill="hold"/>
                                        <p:tgtEl>
                                          <p:spTgt spid="197">
                                            <p:txEl>
                                              <p:pRg st="1" end="1"/>
                                            </p:txEl>
                                          </p:spTgt>
                                        </p:tgtEl>
                                        <p:attrNameLst>
                                          <p:attrName>style.visibility</p:attrName>
                                        </p:attrNameLst>
                                      </p:cBhvr>
                                      <p:to>
                                        <p:strVal val="visible"/>
                                      </p:to>
                                    </p:set>
                                    <p:anim calcmode="lin" valueType="num">
                                      <p:cBhvr>
                                        <p:cTn id="21" dur="2000" fill="hold"/>
                                        <p:tgtEl>
                                          <p:spTgt spid="197">
                                            <p:txEl>
                                              <p:pRg st="1" end="1"/>
                                            </p:txEl>
                                          </p:spTgt>
                                        </p:tgtEl>
                                        <p:attrNameLst>
                                          <p:attrName>ppt_x</p:attrName>
                                        </p:attrNameLst>
                                      </p:cBhvr>
                                      <p:tavLst>
                                        <p:tav tm="0">
                                          <p:val>
                                            <p:strVal val="#ppt_x"/>
                                          </p:val>
                                        </p:tav>
                                        <p:tav tm="100000">
                                          <p:val>
                                            <p:strVal val="#ppt_x"/>
                                          </p:val>
                                        </p:tav>
                                      </p:tavLst>
                                    </p:anim>
                                    <p:anim calcmode="lin" valueType="num">
                                      <p:cBhvr>
                                        <p:cTn id="22" dur="2000" fill="hold"/>
                                        <p:tgtEl>
                                          <p:spTgt spid="19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2" nodeType="withEffect">
                                  <p:stCondLst>
                                    <p:cond delay="0"/>
                                  </p:stCondLst>
                                  <p:iterate>
                                    <p:tmAbs val="0"/>
                                  </p:iterate>
                                  <p:childTnLst>
                                    <p:set>
                                      <p:cBhvr>
                                        <p:cTn id="24" fill="hold"/>
                                        <p:tgtEl>
                                          <p:spTgt spid="197">
                                            <p:txEl>
                                              <p:pRg st="2" end="2"/>
                                            </p:txEl>
                                          </p:spTgt>
                                        </p:tgtEl>
                                        <p:attrNameLst>
                                          <p:attrName>style.visibility</p:attrName>
                                        </p:attrNameLst>
                                      </p:cBhvr>
                                      <p:to>
                                        <p:strVal val="visible"/>
                                      </p:to>
                                    </p:set>
                                    <p:anim calcmode="lin" valueType="num">
                                      <p:cBhvr>
                                        <p:cTn id="25" dur="2000" fill="hold"/>
                                        <p:tgtEl>
                                          <p:spTgt spid="197">
                                            <p:txEl>
                                              <p:pRg st="2" end="2"/>
                                            </p:txEl>
                                          </p:spTgt>
                                        </p:tgtEl>
                                        <p:attrNameLst>
                                          <p:attrName>ppt_x</p:attrName>
                                        </p:attrNameLst>
                                      </p:cBhvr>
                                      <p:tavLst>
                                        <p:tav tm="0">
                                          <p:val>
                                            <p:strVal val="#ppt_x"/>
                                          </p:val>
                                        </p:tav>
                                        <p:tav tm="100000">
                                          <p:val>
                                            <p:strVal val="#ppt_x"/>
                                          </p:val>
                                        </p:tav>
                                      </p:tavLst>
                                    </p:anim>
                                    <p:anim calcmode="lin" valueType="num">
                                      <p:cBhvr>
                                        <p:cTn id="26" dur="2000" fill="hold"/>
                                        <p:tgtEl>
                                          <p:spTgt spid="19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2" nodeType="withEffect">
                                  <p:stCondLst>
                                    <p:cond delay="0"/>
                                  </p:stCondLst>
                                  <p:iterate>
                                    <p:tmAbs val="0"/>
                                  </p:iterate>
                                  <p:childTnLst>
                                    <p:set>
                                      <p:cBhvr>
                                        <p:cTn id="28" fill="hold"/>
                                        <p:tgtEl>
                                          <p:spTgt spid="197">
                                            <p:txEl>
                                              <p:pRg st="3" end="3"/>
                                            </p:txEl>
                                          </p:spTgt>
                                        </p:tgtEl>
                                        <p:attrNameLst>
                                          <p:attrName>style.visibility</p:attrName>
                                        </p:attrNameLst>
                                      </p:cBhvr>
                                      <p:to>
                                        <p:strVal val="visible"/>
                                      </p:to>
                                    </p:set>
                                    <p:anim calcmode="lin" valueType="num">
                                      <p:cBhvr>
                                        <p:cTn id="29" dur="2000" fill="hold"/>
                                        <p:tgtEl>
                                          <p:spTgt spid="197">
                                            <p:txEl>
                                              <p:pRg st="3" end="3"/>
                                            </p:txEl>
                                          </p:spTgt>
                                        </p:tgtEl>
                                        <p:attrNameLst>
                                          <p:attrName>ppt_x</p:attrName>
                                        </p:attrNameLst>
                                      </p:cBhvr>
                                      <p:tavLst>
                                        <p:tav tm="0">
                                          <p:val>
                                            <p:strVal val="#ppt_x"/>
                                          </p:val>
                                        </p:tav>
                                        <p:tav tm="100000">
                                          <p:val>
                                            <p:strVal val="#ppt_x"/>
                                          </p:val>
                                        </p:tav>
                                      </p:tavLst>
                                    </p:anim>
                                    <p:anim calcmode="lin" valueType="num">
                                      <p:cBhvr>
                                        <p:cTn id="30" dur="2000" fill="hold"/>
                                        <p:tgtEl>
                                          <p:spTgt spid="19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2" nodeType="withEffect">
                                  <p:stCondLst>
                                    <p:cond delay="0"/>
                                  </p:stCondLst>
                                  <p:iterate>
                                    <p:tmAbs val="0"/>
                                  </p:iterate>
                                  <p:childTnLst>
                                    <p:set>
                                      <p:cBhvr>
                                        <p:cTn id="32" fill="hold"/>
                                        <p:tgtEl>
                                          <p:spTgt spid="197">
                                            <p:txEl>
                                              <p:pRg st="4" end="4"/>
                                            </p:txEl>
                                          </p:spTgt>
                                        </p:tgtEl>
                                        <p:attrNameLst>
                                          <p:attrName>style.visibility</p:attrName>
                                        </p:attrNameLst>
                                      </p:cBhvr>
                                      <p:to>
                                        <p:strVal val="visible"/>
                                      </p:to>
                                    </p:set>
                                    <p:anim calcmode="lin" valueType="num">
                                      <p:cBhvr>
                                        <p:cTn id="33" dur="2000" fill="hold"/>
                                        <p:tgtEl>
                                          <p:spTgt spid="197">
                                            <p:txEl>
                                              <p:pRg st="4" end="4"/>
                                            </p:txEl>
                                          </p:spTgt>
                                        </p:tgtEl>
                                        <p:attrNameLst>
                                          <p:attrName>ppt_x</p:attrName>
                                        </p:attrNameLst>
                                      </p:cBhvr>
                                      <p:tavLst>
                                        <p:tav tm="0">
                                          <p:val>
                                            <p:strVal val="#ppt_x"/>
                                          </p:val>
                                        </p:tav>
                                        <p:tav tm="100000">
                                          <p:val>
                                            <p:strVal val="#ppt_x"/>
                                          </p:val>
                                        </p:tav>
                                      </p:tavLst>
                                    </p:anim>
                                    <p:anim calcmode="lin" valueType="num">
                                      <p:cBhvr>
                                        <p:cTn id="34" dur="2000" fill="hold"/>
                                        <p:tgtEl>
                                          <p:spTgt spid="197">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2" nodeType="withEffect">
                                  <p:stCondLst>
                                    <p:cond delay="0"/>
                                  </p:stCondLst>
                                  <p:iterate>
                                    <p:tmAbs val="0"/>
                                  </p:iterate>
                                  <p:childTnLst>
                                    <p:set>
                                      <p:cBhvr>
                                        <p:cTn id="36" fill="hold"/>
                                        <p:tgtEl>
                                          <p:spTgt spid="197">
                                            <p:txEl>
                                              <p:pRg st="5" end="5"/>
                                            </p:txEl>
                                          </p:spTgt>
                                        </p:tgtEl>
                                        <p:attrNameLst>
                                          <p:attrName>style.visibility</p:attrName>
                                        </p:attrNameLst>
                                      </p:cBhvr>
                                      <p:to>
                                        <p:strVal val="visible"/>
                                      </p:to>
                                    </p:set>
                                    <p:anim calcmode="lin" valueType="num">
                                      <p:cBhvr>
                                        <p:cTn id="37" dur="2000" fill="hold"/>
                                        <p:tgtEl>
                                          <p:spTgt spid="197">
                                            <p:txEl>
                                              <p:pRg st="5" end="5"/>
                                            </p:txEl>
                                          </p:spTgt>
                                        </p:tgtEl>
                                        <p:attrNameLst>
                                          <p:attrName>ppt_x</p:attrName>
                                        </p:attrNameLst>
                                      </p:cBhvr>
                                      <p:tavLst>
                                        <p:tav tm="0">
                                          <p:val>
                                            <p:strVal val="#ppt_x"/>
                                          </p:val>
                                        </p:tav>
                                        <p:tav tm="100000">
                                          <p:val>
                                            <p:strVal val="#ppt_x"/>
                                          </p:val>
                                        </p:tav>
                                      </p:tavLst>
                                    </p:anim>
                                    <p:anim calcmode="lin" valueType="num">
                                      <p:cBhvr>
                                        <p:cTn id="38" dur="2000" fill="hold"/>
                                        <p:tgtEl>
                                          <p:spTgt spid="197">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2" nodeType="withEffect">
                                  <p:stCondLst>
                                    <p:cond delay="0"/>
                                  </p:stCondLst>
                                  <p:iterate>
                                    <p:tmAbs val="0"/>
                                  </p:iterate>
                                  <p:childTnLst>
                                    <p:set>
                                      <p:cBhvr>
                                        <p:cTn id="40" fill="hold"/>
                                        <p:tgtEl>
                                          <p:spTgt spid="197">
                                            <p:txEl>
                                              <p:pRg st="6" end="6"/>
                                            </p:txEl>
                                          </p:spTgt>
                                        </p:tgtEl>
                                        <p:attrNameLst>
                                          <p:attrName>style.visibility</p:attrName>
                                        </p:attrNameLst>
                                      </p:cBhvr>
                                      <p:to>
                                        <p:strVal val="visible"/>
                                      </p:to>
                                    </p:set>
                                    <p:anim calcmode="lin" valueType="num">
                                      <p:cBhvr>
                                        <p:cTn id="41" dur="2000" fill="hold"/>
                                        <p:tgtEl>
                                          <p:spTgt spid="197">
                                            <p:txEl>
                                              <p:pRg st="6" end="6"/>
                                            </p:txEl>
                                          </p:spTgt>
                                        </p:tgtEl>
                                        <p:attrNameLst>
                                          <p:attrName>ppt_x</p:attrName>
                                        </p:attrNameLst>
                                      </p:cBhvr>
                                      <p:tavLst>
                                        <p:tav tm="0">
                                          <p:val>
                                            <p:strVal val="#ppt_x"/>
                                          </p:val>
                                        </p:tav>
                                        <p:tav tm="100000">
                                          <p:val>
                                            <p:strVal val="#ppt_x"/>
                                          </p:val>
                                        </p:tav>
                                      </p:tavLst>
                                    </p:anim>
                                    <p:anim calcmode="lin" valueType="num">
                                      <p:cBhvr>
                                        <p:cTn id="42" dur="2000" fill="hold"/>
                                        <p:tgtEl>
                                          <p:spTgt spid="197">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2" nodeType="withEffect">
                                  <p:stCondLst>
                                    <p:cond delay="0"/>
                                  </p:stCondLst>
                                  <p:iterate>
                                    <p:tmAbs val="0"/>
                                  </p:iterate>
                                  <p:childTnLst>
                                    <p:set>
                                      <p:cBhvr>
                                        <p:cTn id="44" fill="hold"/>
                                        <p:tgtEl>
                                          <p:spTgt spid="197">
                                            <p:txEl>
                                              <p:pRg st="7" end="7"/>
                                            </p:txEl>
                                          </p:spTgt>
                                        </p:tgtEl>
                                        <p:attrNameLst>
                                          <p:attrName>style.visibility</p:attrName>
                                        </p:attrNameLst>
                                      </p:cBhvr>
                                      <p:to>
                                        <p:strVal val="visible"/>
                                      </p:to>
                                    </p:set>
                                    <p:anim calcmode="lin" valueType="num">
                                      <p:cBhvr>
                                        <p:cTn id="45" dur="2000" fill="hold"/>
                                        <p:tgtEl>
                                          <p:spTgt spid="197">
                                            <p:txEl>
                                              <p:pRg st="7" end="7"/>
                                            </p:txEl>
                                          </p:spTgt>
                                        </p:tgtEl>
                                        <p:attrNameLst>
                                          <p:attrName>ppt_x</p:attrName>
                                        </p:attrNameLst>
                                      </p:cBhvr>
                                      <p:tavLst>
                                        <p:tav tm="0">
                                          <p:val>
                                            <p:strVal val="#ppt_x"/>
                                          </p:val>
                                        </p:tav>
                                        <p:tav tm="100000">
                                          <p:val>
                                            <p:strVal val="#ppt_x"/>
                                          </p:val>
                                        </p:tav>
                                      </p:tavLst>
                                    </p:anim>
                                    <p:anim calcmode="lin" valueType="num">
                                      <p:cBhvr>
                                        <p:cTn id="46" dur="2000" fill="hold"/>
                                        <p:tgtEl>
                                          <p:spTgt spid="197">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2" nodeType="withEffect">
                                  <p:stCondLst>
                                    <p:cond delay="0"/>
                                  </p:stCondLst>
                                  <p:iterate>
                                    <p:tmAbs val="0"/>
                                  </p:iterate>
                                  <p:childTnLst>
                                    <p:set>
                                      <p:cBhvr>
                                        <p:cTn id="48" fill="hold"/>
                                        <p:tgtEl>
                                          <p:spTgt spid="197">
                                            <p:txEl>
                                              <p:pRg st="8" end="8"/>
                                            </p:txEl>
                                          </p:spTgt>
                                        </p:tgtEl>
                                        <p:attrNameLst>
                                          <p:attrName>style.visibility</p:attrName>
                                        </p:attrNameLst>
                                      </p:cBhvr>
                                      <p:to>
                                        <p:strVal val="visible"/>
                                      </p:to>
                                    </p:set>
                                    <p:anim calcmode="lin" valueType="num">
                                      <p:cBhvr>
                                        <p:cTn id="49" dur="2000" fill="hold"/>
                                        <p:tgtEl>
                                          <p:spTgt spid="197">
                                            <p:txEl>
                                              <p:pRg st="8" end="8"/>
                                            </p:txEl>
                                          </p:spTgt>
                                        </p:tgtEl>
                                        <p:attrNameLst>
                                          <p:attrName>ppt_x</p:attrName>
                                        </p:attrNameLst>
                                      </p:cBhvr>
                                      <p:tavLst>
                                        <p:tav tm="0">
                                          <p:val>
                                            <p:strVal val="#ppt_x"/>
                                          </p:val>
                                        </p:tav>
                                        <p:tav tm="100000">
                                          <p:val>
                                            <p:strVal val="#ppt_x"/>
                                          </p:val>
                                        </p:tav>
                                      </p:tavLst>
                                    </p:anim>
                                    <p:anim calcmode="lin" valueType="num">
                                      <p:cBhvr>
                                        <p:cTn id="50" dur="2000" fill="hold"/>
                                        <p:tgtEl>
                                          <p:spTgt spid="197">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2" nodeType="withEffect">
                                  <p:stCondLst>
                                    <p:cond delay="0"/>
                                  </p:stCondLst>
                                  <p:iterate>
                                    <p:tmAbs val="0"/>
                                  </p:iterate>
                                  <p:childTnLst>
                                    <p:set>
                                      <p:cBhvr>
                                        <p:cTn id="52" fill="hold"/>
                                        <p:tgtEl>
                                          <p:spTgt spid="197">
                                            <p:txEl>
                                              <p:pRg st="9" end="9"/>
                                            </p:txEl>
                                          </p:spTgt>
                                        </p:tgtEl>
                                        <p:attrNameLst>
                                          <p:attrName>style.visibility</p:attrName>
                                        </p:attrNameLst>
                                      </p:cBhvr>
                                      <p:to>
                                        <p:strVal val="visible"/>
                                      </p:to>
                                    </p:set>
                                    <p:anim calcmode="lin" valueType="num">
                                      <p:cBhvr>
                                        <p:cTn id="53" dur="2000" fill="hold"/>
                                        <p:tgtEl>
                                          <p:spTgt spid="197">
                                            <p:txEl>
                                              <p:pRg st="9" end="9"/>
                                            </p:txEl>
                                          </p:spTgt>
                                        </p:tgtEl>
                                        <p:attrNameLst>
                                          <p:attrName>ppt_x</p:attrName>
                                        </p:attrNameLst>
                                      </p:cBhvr>
                                      <p:tavLst>
                                        <p:tav tm="0">
                                          <p:val>
                                            <p:strVal val="#ppt_x"/>
                                          </p:val>
                                        </p:tav>
                                        <p:tav tm="100000">
                                          <p:val>
                                            <p:strVal val="#ppt_x"/>
                                          </p:val>
                                        </p:tav>
                                      </p:tavLst>
                                    </p:anim>
                                    <p:anim calcmode="lin" valueType="num">
                                      <p:cBhvr>
                                        <p:cTn id="54" dur="2000" fill="hold"/>
                                        <p:tgtEl>
                                          <p:spTgt spid="197">
                                            <p:txEl>
                                              <p:pRg st="9" end="9"/>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2" nodeType="withEffect">
                                  <p:stCondLst>
                                    <p:cond delay="0"/>
                                  </p:stCondLst>
                                  <p:iterate>
                                    <p:tmAbs val="0"/>
                                  </p:iterate>
                                  <p:childTnLst>
                                    <p:set>
                                      <p:cBhvr>
                                        <p:cTn id="56" fill="hold"/>
                                        <p:tgtEl>
                                          <p:spTgt spid="197">
                                            <p:txEl>
                                              <p:pRg st="10" end="10"/>
                                            </p:txEl>
                                          </p:spTgt>
                                        </p:tgtEl>
                                        <p:attrNameLst>
                                          <p:attrName>style.visibility</p:attrName>
                                        </p:attrNameLst>
                                      </p:cBhvr>
                                      <p:to>
                                        <p:strVal val="visible"/>
                                      </p:to>
                                    </p:set>
                                    <p:anim calcmode="lin" valueType="num">
                                      <p:cBhvr>
                                        <p:cTn id="57" dur="2000" fill="hold"/>
                                        <p:tgtEl>
                                          <p:spTgt spid="197">
                                            <p:txEl>
                                              <p:pRg st="10" end="10"/>
                                            </p:txEl>
                                          </p:spTgt>
                                        </p:tgtEl>
                                        <p:attrNameLst>
                                          <p:attrName>ppt_x</p:attrName>
                                        </p:attrNameLst>
                                      </p:cBhvr>
                                      <p:tavLst>
                                        <p:tav tm="0">
                                          <p:val>
                                            <p:strVal val="#ppt_x"/>
                                          </p:val>
                                        </p:tav>
                                        <p:tav tm="100000">
                                          <p:val>
                                            <p:strVal val="#ppt_x"/>
                                          </p:val>
                                        </p:tav>
                                      </p:tavLst>
                                    </p:anim>
                                    <p:anim calcmode="lin" valueType="num">
                                      <p:cBhvr>
                                        <p:cTn id="58" dur="2000" fill="hold"/>
                                        <p:tgtEl>
                                          <p:spTgt spid="19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1" animBg="1" advAuto="0"/>
      <p:bldP spid="197" grpId="2" build="p"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p:cNvSpPr>
          <p:nvPr>
            <p:ph type="title" idx="4294967295"/>
          </p:nvPr>
        </p:nvSpPr>
        <p:spPr>
          <a:xfrm>
            <a:off x="301625" y="228599"/>
            <a:ext cx="8540750" cy="1143002"/>
          </a:xfrm>
          <a:prstGeom prst="rect">
            <a:avLst/>
          </a:prstGeom>
        </p:spPr>
        <p:txBody>
          <a:bodyPr>
            <a:normAutofit/>
          </a:bodyPr>
          <a:lstStyle>
            <a:lvl1pPr>
              <a:defRPr>
                <a:effectLst>
                  <a:outerShdw blurRad="12700" dist="25400" dir="2700000" rotWithShape="0">
                    <a:srgbClr val="000000"/>
                  </a:outerShdw>
                </a:effectLst>
              </a:defRPr>
            </a:lvl1pPr>
          </a:lstStyle>
          <a:p>
            <a:r>
              <a:t>Sec. 2 The Age of Railroads </a:t>
            </a:r>
          </a:p>
        </p:txBody>
      </p:sp>
      <p:sp>
        <p:nvSpPr>
          <p:cNvPr id="200" name="Shape 200"/>
          <p:cNvSpPr>
            <a:spLocks noGrp="1"/>
          </p:cNvSpPr>
          <p:nvPr>
            <p:ph type="body" idx="4294967295"/>
          </p:nvPr>
        </p:nvSpPr>
        <p:spPr>
          <a:xfrm>
            <a:off x="457200" y="1143000"/>
            <a:ext cx="8229600" cy="5638800"/>
          </a:xfrm>
          <a:prstGeom prst="rect">
            <a:avLst/>
          </a:prstGeom>
        </p:spPr>
        <p:txBody>
          <a:bodyPr>
            <a:normAutofit/>
          </a:bodyPr>
          <a:lstStyle/>
          <a:p>
            <a:pPr>
              <a:lnSpc>
                <a:spcPct val="90000"/>
              </a:lnSpc>
              <a:defRPr>
                <a:effectLst>
                  <a:outerShdw blurRad="12700" dist="25400" dir="2700000" rotWithShape="0">
                    <a:srgbClr val="000000"/>
                  </a:outerShdw>
                </a:effectLst>
              </a:defRPr>
            </a:pPr>
            <a:r>
              <a:t>Railroads Span Time and Space</a:t>
            </a:r>
          </a:p>
          <a:p>
            <a:pPr marL="742950" lvl="1" indent="-285750">
              <a:lnSpc>
                <a:spcPct val="90000"/>
              </a:lnSpc>
              <a:spcBef>
                <a:spcPts val="0"/>
              </a:spcBef>
              <a:buClr>
                <a:srgbClr val="6FA9B7"/>
              </a:buClr>
              <a:buFont typeface="Wingdings"/>
              <a:defRPr sz="2400">
                <a:effectLst>
                  <a:outerShdw blurRad="12700" dist="25400" dir="2700000" rotWithShape="0">
                    <a:srgbClr val="000000"/>
                  </a:outerShdw>
                </a:effectLst>
              </a:defRPr>
            </a:pPr>
            <a:r>
              <a:t>Government made loans to develop railroads. WHY?</a:t>
            </a:r>
          </a:p>
          <a:p>
            <a:pPr marL="742950" lvl="1" indent="-285750">
              <a:lnSpc>
                <a:spcPct val="90000"/>
              </a:lnSpc>
              <a:spcBef>
                <a:spcPts val="0"/>
              </a:spcBef>
              <a:buClr>
                <a:srgbClr val="6FA9B7"/>
              </a:buClr>
              <a:buFont typeface="Wingdings"/>
              <a:defRPr sz="2400">
                <a:effectLst>
                  <a:outerShdw blurRad="12700" dist="25400" dir="2700000" rotWithShape="0">
                    <a:srgbClr val="000000"/>
                  </a:outerShdw>
                </a:effectLst>
              </a:defRPr>
            </a:pPr>
            <a:r>
              <a:rPr u="sng">
                <a:solidFill>
                  <a:srgbClr val="A3C145"/>
                </a:solidFill>
                <a:uFill>
                  <a:solidFill>
                    <a:srgbClr val="A3C145"/>
                  </a:solidFill>
                </a:uFill>
                <a:hlinkClick r:id="rId2"/>
              </a:rPr>
              <a:t>Video</a:t>
            </a:r>
          </a:p>
          <a:p>
            <a:pPr marL="742950" lvl="1" indent="-285750">
              <a:lnSpc>
                <a:spcPct val="90000"/>
              </a:lnSpc>
              <a:spcBef>
                <a:spcPts val="0"/>
              </a:spcBef>
              <a:buClr>
                <a:srgbClr val="6FA9B7"/>
              </a:buClr>
              <a:buFont typeface="Wingdings"/>
              <a:defRPr sz="2800">
                <a:effectLst>
                  <a:outerShdw blurRad="12700" dist="25400" dir="2700000" rotWithShape="0">
                    <a:srgbClr val="000000"/>
                  </a:outerShdw>
                </a:effectLst>
              </a:defRPr>
            </a:pPr>
            <a:r>
              <a:t>A National Network</a:t>
            </a:r>
          </a:p>
          <a:p>
            <a:pPr marL="1143000" lvl="2" indent="-228600">
              <a:lnSpc>
                <a:spcPct val="90000"/>
              </a:lnSpc>
              <a:spcBef>
                <a:spcPts val="0"/>
              </a:spcBef>
              <a:defRPr sz="2400">
                <a:effectLst>
                  <a:outerShdw blurRad="12700" dist="25400" dir="2700000" rotWithShape="0">
                    <a:srgbClr val="000000"/>
                  </a:outerShdw>
                </a:effectLst>
              </a:defRPr>
            </a:pPr>
            <a:r>
              <a:t>Completed in 1869 </a:t>
            </a:r>
          </a:p>
          <a:p>
            <a:pPr marL="1143000" lvl="2" indent="-228600">
              <a:lnSpc>
                <a:spcPct val="90000"/>
              </a:lnSpc>
              <a:spcBef>
                <a:spcPts val="0"/>
              </a:spcBef>
              <a:defRPr sz="2400">
                <a:effectLst>
                  <a:outerShdw blurRad="12700" dist="25400" dir="2700000" rotWithShape="0">
                    <a:srgbClr val="000000"/>
                  </a:outerShdw>
                </a:effectLst>
              </a:defRPr>
            </a:pPr>
            <a:r>
              <a:t>5 Transcontinental Railroads by 1893</a:t>
            </a:r>
          </a:p>
          <a:p>
            <a:pPr marL="742950" lvl="1" indent="-285750">
              <a:lnSpc>
                <a:spcPct val="90000"/>
              </a:lnSpc>
              <a:spcBef>
                <a:spcPts val="0"/>
              </a:spcBef>
              <a:buClr>
                <a:srgbClr val="6FA9B7"/>
              </a:buClr>
              <a:buFont typeface="Wingdings"/>
              <a:defRPr sz="2800">
                <a:effectLst>
                  <a:outerShdw blurRad="12700" dist="25400" dir="2700000" rotWithShape="0">
                    <a:srgbClr val="000000"/>
                  </a:outerShdw>
                </a:effectLst>
              </a:defRPr>
            </a:pPr>
            <a:r>
              <a:t>Romance and Reality </a:t>
            </a:r>
          </a:p>
          <a:p>
            <a:pPr marL="1143000" lvl="2" indent="-228600">
              <a:lnSpc>
                <a:spcPct val="90000"/>
              </a:lnSpc>
              <a:spcBef>
                <a:spcPts val="0"/>
              </a:spcBef>
              <a:defRPr sz="2400">
                <a:effectLst>
                  <a:outerShdw blurRad="12700" dist="25400" dir="2700000" rotWithShape="0">
                    <a:srgbClr val="000000"/>
                  </a:outerShdw>
                </a:effectLst>
              </a:defRPr>
            </a:pPr>
            <a:r>
              <a:t>Public- new starts, land, adventure</a:t>
            </a:r>
          </a:p>
          <a:p>
            <a:pPr marL="1143000" lvl="2" indent="-228600">
              <a:lnSpc>
                <a:spcPct val="90000"/>
              </a:lnSpc>
              <a:spcBef>
                <a:spcPts val="0"/>
              </a:spcBef>
              <a:defRPr sz="2400">
                <a:effectLst>
                  <a:outerShdw blurRad="12700" dist="25400" dir="2700000" rotWithShape="0">
                    <a:srgbClr val="000000"/>
                  </a:outerShdw>
                </a:effectLst>
              </a:defRPr>
            </a:pPr>
            <a:r>
              <a:t>Workers- CP=Chinese, UP=Irish</a:t>
            </a:r>
          </a:p>
          <a:p>
            <a:pPr marL="1143000" lvl="2" indent="-228600">
              <a:lnSpc>
                <a:spcPct val="90000"/>
              </a:lnSpc>
              <a:spcBef>
                <a:spcPts val="0"/>
              </a:spcBef>
              <a:defRPr sz="2400">
                <a:effectLst>
                  <a:outerShdw blurRad="12700" dist="25400" dir="2700000" rotWithShape="0">
                    <a:srgbClr val="000000"/>
                  </a:outerShdw>
                </a:effectLst>
              </a:defRPr>
            </a:pPr>
            <a:r>
              <a:t>2,000 killed, 20,000 injured</a:t>
            </a:r>
          </a:p>
          <a:p>
            <a:pPr marL="742950" lvl="1" indent="-285750">
              <a:lnSpc>
                <a:spcPct val="90000"/>
              </a:lnSpc>
              <a:spcBef>
                <a:spcPts val="0"/>
              </a:spcBef>
              <a:buClr>
                <a:srgbClr val="6FA9B7"/>
              </a:buClr>
              <a:buFont typeface="Wingdings"/>
              <a:defRPr sz="2800">
                <a:effectLst>
                  <a:outerShdw blurRad="12700" dist="25400" dir="2700000" rotWithShape="0">
                    <a:srgbClr val="000000"/>
                  </a:outerShdw>
                </a:effectLst>
              </a:defRPr>
            </a:pPr>
            <a:r>
              <a:t>Railroad Time</a:t>
            </a:r>
          </a:p>
          <a:p>
            <a:pPr marL="1143000" lvl="2" indent="-228600">
              <a:lnSpc>
                <a:spcPct val="90000"/>
              </a:lnSpc>
              <a:spcBef>
                <a:spcPts val="0"/>
              </a:spcBef>
              <a:defRPr sz="2400">
                <a:effectLst>
                  <a:outerShdw blurRad="12700" dist="25400" dir="2700000" rotWithShape="0">
                    <a:srgbClr val="000000"/>
                  </a:outerShdw>
                </a:effectLst>
              </a:defRPr>
            </a:pPr>
            <a:r>
              <a:t>Sun directly overhead=Noon</a:t>
            </a:r>
          </a:p>
          <a:p>
            <a:pPr marL="1143000" lvl="2" indent="-228600">
              <a:lnSpc>
                <a:spcPct val="90000"/>
              </a:lnSpc>
              <a:spcBef>
                <a:spcPts val="0"/>
              </a:spcBef>
              <a:defRPr sz="2400">
                <a:effectLst>
                  <a:outerShdw blurRad="12700" dist="25400" dir="2700000" rotWithShape="0">
                    <a:srgbClr val="000000"/>
                  </a:outerShdw>
                </a:effectLst>
              </a:defRPr>
            </a:pPr>
            <a:r>
              <a:t>C.F. Dowd Proposed 24 worldwide time zones</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0" fill="hold" grpId="1" nodeType="clickEffect">
                                  <p:stCondLst>
                                    <p:cond delay="0"/>
                                  </p:stCondLst>
                                  <p:iterate>
                                    <p:tmAbs val="0"/>
                                  </p:iterate>
                                  <p:childTnLst>
                                    <p:set>
                                      <p:cBhvr>
                                        <p:cTn id="6" fill="hold"/>
                                        <p:tgtEl>
                                          <p:spTgt spid="199"/>
                                        </p:tgtEl>
                                        <p:attrNameLst>
                                          <p:attrName>style.visibility</p:attrName>
                                        </p:attrNameLst>
                                      </p:cBhvr>
                                      <p:to>
                                        <p:strVal val="visible"/>
                                      </p:to>
                                    </p:set>
                                    <p:anim calcmode="lin" valueType="num">
                                      <p:cBhvr>
                                        <p:cTn id="7" dur="2000" fill="hold"/>
                                        <p:tgtEl>
                                          <p:spTgt spid="199"/>
                                        </p:tgtEl>
                                        <p:attrNameLst>
                                          <p:attrName>ppt_w</p:attrName>
                                        </p:attrNameLst>
                                      </p:cBhvr>
                                      <p:tavLst>
                                        <p:tav tm="0">
                                          <p:val>
                                            <p:fltVal val="0"/>
                                          </p:val>
                                        </p:tav>
                                        <p:tav tm="100000">
                                          <p:val>
                                            <p:strVal val="#ppt_w"/>
                                          </p:val>
                                        </p:tav>
                                      </p:tavLst>
                                    </p:anim>
                                    <p:anim calcmode="lin" valueType="num">
                                      <p:cBhvr>
                                        <p:cTn id="8" dur="2000" fill="hold"/>
                                        <p:tgtEl>
                                          <p:spTgt spid="199"/>
                                        </p:tgtEl>
                                        <p:attrNameLst>
                                          <p:attrName>ppt_h</p:attrName>
                                        </p:attrNameLst>
                                      </p:cBhvr>
                                      <p:tavLst>
                                        <p:tav tm="0">
                                          <p:val>
                                            <p:fltVal val="0"/>
                                          </p:val>
                                        </p:tav>
                                        <p:tav tm="100000">
                                          <p:val>
                                            <p:strVal val="#ppt_h"/>
                                          </p:val>
                                        </p:tav>
                                      </p:tavLst>
                                    </p:anim>
                                    <p:anim calcmode="lin" valueType="num">
                                      <p:cBhvr>
                                        <p:cTn id="9" dur="2000" fill="hold"/>
                                        <p:tgtEl>
                                          <p:spTgt spid="199"/>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9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2" nodeType="clickEffect">
                                  <p:stCondLst>
                                    <p:cond delay="0"/>
                                  </p:stCondLst>
                                  <p:iterate>
                                    <p:tmAbs val="0"/>
                                  </p:iterate>
                                  <p:childTnLst>
                                    <p:set>
                                      <p:cBhvr>
                                        <p:cTn id="14" fill="hold"/>
                                        <p:tgtEl>
                                          <p:spTgt spid="200">
                                            <p:bg/>
                                          </p:spTgt>
                                        </p:tgtEl>
                                        <p:attrNameLst>
                                          <p:attrName>style.visibility</p:attrName>
                                        </p:attrNameLst>
                                      </p:cBhvr>
                                      <p:to>
                                        <p:strVal val="visible"/>
                                      </p:to>
                                    </p:set>
                                    <p:anim calcmode="lin" valueType="num">
                                      <p:cBhvr>
                                        <p:cTn id="15" dur="2000" fill="hold"/>
                                        <p:tgtEl>
                                          <p:spTgt spid="200">
                                            <p:bg/>
                                          </p:spTgt>
                                        </p:tgtEl>
                                        <p:attrNameLst>
                                          <p:attrName>ppt_x</p:attrName>
                                        </p:attrNameLst>
                                      </p:cBhvr>
                                      <p:tavLst>
                                        <p:tav tm="0">
                                          <p:val>
                                            <p:strVal val="#ppt_x"/>
                                          </p:val>
                                        </p:tav>
                                        <p:tav tm="100000">
                                          <p:val>
                                            <p:strVal val="#ppt_x"/>
                                          </p:val>
                                        </p:tav>
                                      </p:tavLst>
                                    </p:anim>
                                    <p:anim calcmode="lin" valueType="num">
                                      <p:cBhvr>
                                        <p:cTn id="16" dur="2000" fill="hold"/>
                                        <p:tgtEl>
                                          <p:spTgt spid="200">
                                            <p:bg/>
                                          </p:spTgt>
                                        </p:tgtEl>
                                        <p:attrNameLst>
                                          <p:attrName>ppt_y</p:attrName>
                                        </p:attrNameLst>
                                      </p:cBhvr>
                                      <p:tavLst>
                                        <p:tav tm="0">
                                          <p:val>
                                            <p:strVal val="1+#ppt_h/2"/>
                                          </p:val>
                                        </p:tav>
                                        <p:tav tm="100000">
                                          <p:val>
                                            <p:strVal val="#ppt_y"/>
                                          </p:val>
                                        </p:tav>
                                      </p:tavLst>
                                    </p:anim>
                                  </p:childTnLst>
                                </p:cTn>
                              </p:par>
                              <p:par>
                                <p:cTn id="17" presetID="2" presetClass="entr" presetSubtype="4" fill="hold" grpId="2" nodeType="withEffect">
                                  <p:stCondLst>
                                    <p:cond delay="0"/>
                                  </p:stCondLst>
                                  <p:iterate>
                                    <p:tmAbs val="0"/>
                                  </p:iterate>
                                  <p:childTnLst>
                                    <p:set>
                                      <p:cBhvr>
                                        <p:cTn id="18" fill="hold"/>
                                        <p:tgtEl>
                                          <p:spTgt spid="200">
                                            <p:txEl>
                                              <p:pRg st="0" end="0"/>
                                            </p:txEl>
                                          </p:spTgt>
                                        </p:tgtEl>
                                        <p:attrNameLst>
                                          <p:attrName>style.visibility</p:attrName>
                                        </p:attrNameLst>
                                      </p:cBhvr>
                                      <p:to>
                                        <p:strVal val="visible"/>
                                      </p:to>
                                    </p:set>
                                    <p:anim calcmode="lin" valueType="num">
                                      <p:cBhvr>
                                        <p:cTn id="19" dur="2000" fill="hold"/>
                                        <p:tgtEl>
                                          <p:spTgt spid="200">
                                            <p:txEl>
                                              <p:pRg st="0" end="0"/>
                                            </p:txEl>
                                          </p:spTgt>
                                        </p:tgtEl>
                                        <p:attrNameLst>
                                          <p:attrName>ppt_x</p:attrName>
                                        </p:attrNameLst>
                                      </p:cBhvr>
                                      <p:tavLst>
                                        <p:tav tm="0">
                                          <p:val>
                                            <p:strVal val="#ppt_x"/>
                                          </p:val>
                                        </p:tav>
                                        <p:tav tm="100000">
                                          <p:val>
                                            <p:strVal val="#ppt_x"/>
                                          </p:val>
                                        </p:tav>
                                      </p:tavLst>
                                    </p:anim>
                                    <p:anim calcmode="lin" valueType="num">
                                      <p:cBhvr>
                                        <p:cTn id="20" dur="2000" fill="hold"/>
                                        <p:tgtEl>
                                          <p:spTgt spid="200">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2" nodeType="withEffect">
                                  <p:stCondLst>
                                    <p:cond delay="0"/>
                                  </p:stCondLst>
                                  <p:iterate>
                                    <p:tmAbs val="0"/>
                                  </p:iterate>
                                  <p:childTnLst>
                                    <p:set>
                                      <p:cBhvr>
                                        <p:cTn id="22" fill="hold"/>
                                        <p:tgtEl>
                                          <p:spTgt spid="200">
                                            <p:txEl>
                                              <p:pRg st="1" end="1"/>
                                            </p:txEl>
                                          </p:spTgt>
                                        </p:tgtEl>
                                        <p:attrNameLst>
                                          <p:attrName>style.visibility</p:attrName>
                                        </p:attrNameLst>
                                      </p:cBhvr>
                                      <p:to>
                                        <p:strVal val="visible"/>
                                      </p:to>
                                    </p:set>
                                    <p:anim calcmode="lin" valueType="num">
                                      <p:cBhvr>
                                        <p:cTn id="23" dur="2000" fill="hold"/>
                                        <p:tgtEl>
                                          <p:spTgt spid="200">
                                            <p:txEl>
                                              <p:pRg st="1" end="1"/>
                                            </p:txEl>
                                          </p:spTgt>
                                        </p:tgtEl>
                                        <p:attrNameLst>
                                          <p:attrName>ppt_x</p:attrName>
                                        </p:attrNameLst>
                                      </p:cBhvr>
                                      <p:tavLst>
                                        <p:tav tm="0">
                                          <p:val>
                                            <p:strVal val="#ppt_x"/>
                                          </p:val>
                                        </p:tav>
                                        <p:tav tm="100000">
                                          <p:val>
                                            <p:strVal val="#ppt_x"/>
                                          </p:val>
                                        </p:tav>
                                      </p:tavLst>
                                    </p:anim>
                                    <p:anim calcmode="lin" valueType="num">
                                      <p:cBhvr>
                                        <p:cTn id="24" dur="2000" fill="hold"/>
                                        <p:tgtEl>
                                          <p:spTgt spid="200">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2" nodeType="withEffect">
                                  <p:stCondLst>
                                    <p:cond delay="0"/>
                                  </p:stCondLst>
                                  <p:iterate>
                                    <p:tmAbs val="0"/>
                                  </p:iterate>
                                  <p:childTnLst>
                                    <p:set>
                                      <p:cBhvr>
                                        <p:cTn id="26" fill="hold"/>
                                        <p:tgtEl>
                                          <p:spTgt spid="200">
                                            <p:txEl>
                                              <p:pRg st="2" end="2"/>
                                            </p:txEl>
                                          </p:spTgt>
                                        </p:tgtEl>
                                        <p:attrNameLst>
                                          <p:attrName>style.visibility</p:attrName>
                                        </p:attrNameLst>
                                      </p:cBhvr>
                                      <p:to>
                                        <p:strVal val="visible"/>
                                      </p:to>
                                    </p:set>
                                    <p:anim calcmode="lin" valueType="num">
                                      <p:cBhvr>
                                        <p:cTn id="27" dur="2000" fill="hold"/>
                                        <p:tgtEl>
                                          <p:spTgt spid="200">
                                            <p:txEl>
                                              <p:pRg st="2" end="2"/>
                                            </p:txEl>
                                          </p:spTgt>
                                        </p:tgtEl>
                                        <p:attrNameLst>
                                          <p:attrName>ppt_x</p:attrName>
                                        </p:attrNameLst>
                                      </p:cBhvr>
                                      <p:tavLst>
                                        <p:tav tm="0">
                                          <p:val>
                                            <p:strVal val="#ppt_x"/>
                                          </p:val>
                                        </p:tav>
                                        <p:tav tm="100000">
                                          <p:val>
                                            <p:strVal val="#ppt_x"/>
                                          </p:val>
                                        </p:tav>
                                      </p:tavLst>
                                    </p:anim>
                                    <p:anim calcmode="lin" valueType="num">
                                      <p:cBhvr>
                                        <p:cTn id="28" dur="2000" fill="hold"/>
                                        <p:tgtEl>
                                          <p:spTgt spid="200">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2" nodeType="withEffect">
                                  <p:stCondLst>
                                    <p:cond delay="0"/>
                                  </p:stCondLst>
                                  <p:iterate>
                                    <p:tmAbs val="0"/>
                                  </p:iterate>
                                  <p:childTnLst>
                                    <p:set>
                                      <p:cBhvr>
                                        <p:cTn id="30" fill="hold"/>
                                        <p:tgtEl>
                                          <p:spTgt spid="200">
                                            <p:txEl>
                                              <p:pRg st="3" end="3"/>
                                            </p:txEl>
                                          </p:spTgt>
                                        </p:tgtEl>
                                        <p:attrNameLst>
                                          <p:attrName>style.visibility</p:attrName>
                                        </p:attrNameLst>
                                      </p:cBhvr>
                                      <p:to>
                                        <p:strVal val="visible"/>
                                      </p:to>
                                    </p:set>
                                    <p:anim calcmode="lin" valueType="num">
                                      <p:cBhvr>
                                        <p:cTn id="31" dur="2000" fill="hold"/>
                                        <p:tgtEl>
                                          <p:spTgt spid="200">
                                            <p:txEl>
                                              <p:pRg st="3" end="3"/>
                                            </p:txEl>
                                          </p:spTgt>
                                        </p:tgtEl>
                                        <p:attrNameLst>
                                          <p:attrName>ppt_x</p:attrName>
                                        </p:attrNameLst>
                                      </p:cBhvr>
                                      <p:tavLst>
                                        <p:tav tm="0">
                                          <p:val>
                                            <p:strVal val="#ppt_x"/>
                                          </p:val>
                                        </p:tav>
                                        <p:tav tm="100000">
                                          <p:val>
                                            <p:strVal val="#ppt_x"/>
                                          </p:val>
                                        </p:tav>
                                      </p:tavLst>
                                    </p:anim>
                                    <p:anim calcmode="lin" valueType="num">
                                      <p:cBhvr>
                                        <p:cTn id="32" dur="2000" fill="hold"/>
                                        <p:tgtEl>
                                          <p:spTgt spid="200">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2" nodeType="withEffect">
                                  <p:stCondLst>
                                    <p:cond delay="0"/>
                                  </p:stCondLst>
                                  <p:iterate>
                                    <p:tmAbs val="0"/>
                                  </p:iterate>
                                  <p:childTnLst>
                                    <p:set>
                                      <p:cBhvr>
                                        <p:cTn id="34" fill="hold"/>
                                        <p:tgtEl>
                                          <p:spTgt spid="200">
                                            <p:txEl>
                                              <p:pRg st="4" end="4"/>
                                            </p:txEl>
                                          </p:spTgt>
                                        </p:tgtEl>
                                        <p:attrNameLst>
                                          <p:attrName>style.visibility</p:attrName>
                                        </p:attrNameLst>
                                      </p:cBhvr>
                                      <p:to>
                                        <p:strVal val="visible"/>
                                      </p:to>
                                    </p:set>
                                    <p:anim calcmode="lin" valueType="num">
                                      <p:cBhvr>
                                        <p:cTn id="35" dur="2000" fill="hold"/>
                                        <p:tgtEl>
                                          <p:spTgt spid="200">
                                            <p:txEl>
                                              <p:pRg st="4" end="4"/>
                                            </p:txEl>
                                          </p:spTgt>
                                        </p:tgtEl>
                                        <p:attrNameLst>
                                          <p:attrName>ppt_x</p:attrName>
                                        </p:attrNameLst>
                                      </p:cBhvr>
                                      <p:tavLst>
                                        <p:tav tm="0">
                                          <p:val>
                                            <p:strVal val="#ppt_x"/>
                                          </p:val>
                                        </p:tav>
                                        <p:tav tm="100000">
                                          <p:val>
                                            <p:strVal val="#ppt_x"/>
                                          </p:val>
                                        </p:tav>
                                      </p:tavLst>
                                    </p:anim>
                                    <p:anim calcmode="lin" valueType="num">
                                      <p:cBhvr>
                                        <p:cTn id="36" dur="2000" fill="hold"/>
                                        <p:tgtEl>
                                          <p:spTgt spid="200">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2" nodeType="withEffect">
                                  <p:stCondLst>
                                    <p:cond delay="0"/>
                                  </p:stCondLst>
                                  <p:iterate>
                                    <p:tmAbs val="0"/>
                                  </p:iterate>
                                  <p:childTnLst>
                                    <p:set>
                                      <p:cBhvr>
                                        <p:cTn id="38" fill="hold"/>
                                        <p:tgtEl>
                                          <p:spTgt spid="200">
                                            <p:txEl>
                                              <p:pRg st="5" end="5"/>
                                            </p:txEl>
                                          </p:spTgt>
                                        </p:tgtEl>
                                        <p:attrNameLst>
                                          <p:attrName>style.visibility</p:attrName>
                                        </p:attrNameLst>
                                      </p:cBhvr>
                                      <p:to>
                                        <p:strVal val="visible"/>
                                      </p:to>
                                    </p:set>
                                    <p:anim calcmode="lin" valueType="num">
                                      <p:cBhvr>
                                        <p:cTn id="39" dur="2000" fill="hold"/>
                                        <p:tgtEl>
                                          <p:spTgt spid="200">
                                            <p:txEl>
                                              <p:pRg st="5" end="5"/>
                                            </p:txEl>
                                          </p:spTgt>
                                        </p:tgtEl>
                                        <p:attrNameLst>
                                          <p:attrName>ppt_x</p:attrName>
                                        </p:attrNameLst>
                                      </p:cBhvr>
                                      <p:tavLst>
                                        <p:tav tm="0">
                                          <p:val>
                                            <p:strVal val="#ppt_x"/>
                                          </p:val>
                                        </p:tav>
                                        <p:tav tm="100000">
                                          <p:val>
                                            <p:strVal val="#ppt_x"/>
                                          </p:val>
                                        </p:tav>
                                      </p:tavLst>
                                    </p:anim>
                                    <p:anim calcmode="lin" valueType="num">
                                      <p:cBhvr>
                                        <p:cTn id="40" dur="2000" fill="hold"/>
                                        <p:tgtEl>
                                          <p:spTgt spid="200">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2" nodeType="withEffect">
                                  <p:stCondLst>
                                    <p:cond delay="0"/>
                                  </p:stCondLst>
                                  <p:iterate>
                                    <p:tmAbs val="0"/>
                                  </p:iterate>
                                  <p:childTnLst>
                                    <p:set>
                                      <p:cBhvr>
                                        <p:cTn id="42" fill="hold"/>
                                        <p:tgtEl>
                                          <p:spTgt spid="200">
                                            <p:txEl>
                                              <p:pRg st="6" end="6"/>
                                            </p:txEl>
                                          </p:spTgt>
                                        </p:tgtEl>
                                        <p:attrNameLst>
                                          <p:attrName>style.visibility</p:attrName>
                                        </p:attrNameLst>
                                      </p:cBhvr>
                                      <p:to>
                                        <p:strVal val="visible"/>
                                      </p:to>
                                    </p:set>
                                    <p:anim calcmode="lin" valueType="num">
                                      <p:cBhvr>
                                        <p:cTn id="43" dur="2000" fill="hold"/>
                                        <p:tgtEl>
                                          <p:spTgt spid="200">
                                            <p:txEl>
                                              <p:pRg st="6" end="6"/>
                                            </p:txEl>
                                          </p:spTgt>
                                        </p:tgtEl>
                                        <p:attrNameLst>
                                          <p:attrName>ppt_x</p:attrName>
                                        </p:attrNameLst>
                                      </p:cBhvr>
                                      <p:tavLst>
                                        <p:tav tm="0">
                                          <p:val>
                                            <p:strVal val="#ppt_x"/>
                                          </p:val>
                                        </p:tav>
                                        <p:tav tm="100000">
                                          <p:val>
                                            <p:strVal val="#ppt_x"/>
                                          </p:val>
                                        </p:tav>
                                      </p:tavLst>
                                    </p:anim>
                                    <p:anim calcmode="lin" valueType="num">
                                      <p:cBhvr>
                                        <p:cTn id="44" dur="2000" fill="hold"/>
                                        <p:tgtEl>
                                          <p:spTgt spid="200">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2" nodeType="withEffect">
                                  <p:stCondLst>
                                    <p:cond delay="0"/>
                                  </p:stCondLst>
                                  <p:iterate>
                                    <p:tmAbs val="0"/>
                                  </p:iterate>
                                  <p:childTnLst>
                                    <p:set>
                                      <p:cBhvr>
                                        <p:cTn id="46" fill="hold"/>
                                        <p:tgtEl>
                                          <p:spTgt spid="200">
                                            <p:txEl>
                                              <p:pRg st="7" end="7"/>
                                            </p:txEl>
                                          </p:spTgt>
                                        </p:tgtEl>
                                        <p:attrNameLst>
                                          <p:attrName>style.visibility</p:attrName>
                                        </p:attrNameLst>
                                      </p:cBhvr>
                                      <p:to>
                                        <p:strVal val="visible"/>
                                      </p:to>
                                    </p:set>
                                    <p:anim calcmode="lin" valueType="num">
                                      <p:cBhvr>
                                        <p:cTn id="47" dur="2000" fill="hold"/>
                                        <p:tgtEl>
                                          <p:spTgt spid="200">
                                            <p:txEl>
                                              <p:pRg st="7" end="7"/>
                                            </p:txEl>
                                          </p:spTgt>
                                        </p:tgtEl>
                                        <p:attrNameLst>
                                          <p:attrName>ppt_x</p:attrName>
                                        </p:attrNameLst>
                                      </p:cBhvr>
                                      <p:tavLst>
                                        <p:tav tm="0">
                                          <p:val>
                                            <p:strVal val="#ppt_x"/>
                                          </p:val>
                                        </p:tav>
                                        <p:tav tm="100000">
                                          <p:val>
                                            <p:strVal val="#ppt_x"/>
                                          </p:val>
                                        </p:tav>
                                      </p:tavLst>
                                    </p:anim>
                                    <p:anim calcmode="lin" valueType="num">
                                      <p:cBhvr>
                                        <p:cTn id="48" dur="2000" fill="hold"/>
                                        <p:tgtEl>
                                          <p:spTgt spid="200">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2" nodeType="withEffect">
                                  <p:stCondLst>
                                    <p:cond delay="0"/>
                                  </p:stCondLst>
                                  <p:iterate>
                                    <p:tmAbs val="0"/>
                                  </p:iterate>
                                  <p:childTnLst>
                                    <p:set>
                                      <p:cBhvr>
                                        <p:cTn id="50" fill="hold"/>
                                        <p:tgtEl>
                                          <p:spTgt spid="200">
                                            <p:txEl>
                                              <p:pRg st="8" end="8"/>
                                            </p:txEl>
                                          </p:spTgt>
                                        </p:tgtEl>
                                        <p:attrNameLst>
                                          <p:attrName>style.visibility</p:attrName>
                                        </p:attrNameLst>
                                      </p:cBhvr>
                                      <p:to>
                                        <p:strVal val="visible"/>
                                      </p:to>
                                    </p:set>
                                    <p:anim calcmode="lin" valueType="num">
                                      <p:cBhvr>
                                        <p:cTn id="51" dur="2000" fill="hold"/>
                                        <p:tgtEl>
                                          <p:spTgt spid="200">
                                            <p:txEl>
                                              <p:pRg st="8" end="8"/>
                                            </p:txEl>
                                          </p:spTgt>
                                        </p:tgtEl>
                                        <p:attrNameLst>
                                          <p:attrName>ppt_x</p:attrName>
                                        </p:attrNameLst>
                                      </p:cBhvr>
                                      <p:tavLst>
                                        <p:tav tm="0">
                                          <p:val>
                                            <p:strVal val="#ppt_x"/>
                                          </p:val>
                                        </p:tav>
                                        <p:tav tm="100000">
                                          <p:val>
                                            <p:strVal val="#ppt_x"/>
                                          </p:val>
                                        </p:tav>
                                      </p:tavLst>
                                    </p:anim>
                                    <p:anim calcmode="lin" valueType="num">
                                      <p:cBhvr>
                                        <p:cTn id="52" dur="2000" fill="hold"/>
                                        <p:tgtEl>
                                          <p:spTgt spid="200">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2" nodeType="withEffect">
                                  <p:stCondLst>
                                    <p:cond delay="0"/>
                                  </p:stCondLst>
                                  <p:iterate>
                                    <p:tmAbs val="0"/>
                                  </p:iterate>
                                  <p:childTnLst>
                                    <p:set>
                                      <p:cBhvr>
                                        <p:cTn id="54" fill="hold"/>
                                        <p:tgtEl>
                                          <p:spTgt spid="200">
                                            <p:txEl>
                                              <p:pRg st="9" end="9"/>
                                            </p:txEl>
                                          </p:spTgt>
                                        </p:tgtEl>
                                        <p:attrNameLst>
                                          <p:attrName>style.visibility</p:attrName>
                                        </p:attrNameLst>
                                      </p:cBhvr>
                                      <p:to>
                                        <p:strVal val="visible"/>
                                      </p:to>
                                    </p:set>
                                    <p:anim calcmode="lin" valueType="num">
                                      <p:cBhvr>
                                        <p:cTn id="55" dur="2000" fill="hold"/>
                                        <p:tgtEl>
                                          <p:spTgt spid="200">
                                            <p:txEl>
                                              <p:pRg st="9" end="9"/>
                                            </p:txEl>
                                          </p:spTgt>
                                        </p:tgtEl>
                                        <p:attrNameLst>
                                          <p:attrName>ppt_x</p:attrName>
                                        </p:attrNameLst>
                                      </p:cBhvr>
                                      <p:tavLst>
                                        <p:tav tm="0">
                                          <p:val>
                                            <p:strVal val="#ppt_x"/>
                                          </p:val>
                                        </p:tav>
                                        <p:tav tm="100000">
                                          <p:val>
                                            <p:strVal val="#ppt_x"/>
                                          </p:val>
                                        </p:tav>
                                      </p:tavLst>
                                    </p:anim>
                                    <p:anim calcmode="lin" valueType="num">
                                      <p:cBhvr>
                                        <p:cTn id="56" dur="2000" fill="hold"/>
                                        <p:tgtEl>
                                          <p:spTgt spid="200">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2" nodeType="withEffect">
                                  <p:stCondLst>
                                    <p:cond delay="0"/>
                                  </p:stCondLst>
                                  <p:iterate>
                                    <p:tmAbs val="0"/>
                                  </p:iterate>
                                  <p:childTnLst>
                                    <p:set>
                                      <p:cBhvr>
                                        <p:cTn id="58" fill="hold"/>
                                        <p:tgtEl>
                                          <p:spTgt spid="200">
                                            <p:txEl>
                                              <p:pRg st="10" end="10"/>
                                            </p:txEl>
                                          </p:spTgt>
                                        </p:tgtEl>
                                        <p:attrNameLst>
                                          <p:attrName>style.visibility</p:attrName>
                                        </p:attrNameLst>
                                      </p:cBhvr>
                                      <p:to>
                                        <p:strVal val="visible"/>
                                      </p:to>
                                    </p:set>
                                    <p:anim calcmode="lin" valueType="num">
                                      <p:cBhvr>
                                        <p:cTn id="59" dur="2000" fill="hold"/>
                                        <p:tgtEl>
                                          <p:spTgt spid="200">
                                            <p:txEl>
                                              <p:pRg st="10" end="10"/>
                                            </p:txEl>
                                          </p:spTgt>
                                        </p:tgtEl>
                                        <p:attrNameLst>
                                          <p:attrName>ppt_x</p:attrName>
                                        </p:attrNameLst>
                                      </p:cBhvr>
                                      <p:tavLst>
                                        <p:tav tm="0">
                                          <p:val>
                                            <p:strVal val="#ppt_x"/>
                                          </p:val>
                                        </p:tav>
                                        <p:tav tm="100000">
                                          <p:val>
                                            <p:strVal val="#ppt_x"/>
                                          </p:val>
                                        </p:tav>
                                      </p:tavLst>
                                    </p:anim>
                                    <p:anim calcmode="lin" valueType="num">
                                      <p:cBhvr>
                                        <p:cTn id="60" dur="2000" fill="hold"/>
                                        <p:tgtEl>
                                          <p:spTgt spid="200">
                                            <p:txEl>
                                              <p:pRg st="10" end="10"/>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2" nodeType="withEffect">
                                  <p:stCondLst>
                                    <p:cond delay="0"/>
                                  </p:stCondLst>
                                  <p:iterate>
                                    <p:tmAbs val="0"/>
                                  </p:iterate>
                                  <p:childTnLst>
                                    <p:set>
                                      <p:cBhvr>
                                        <p:cTn id="62" fill="hold"/>
                                        <p:tgtEl>
                                          <p:spTgt spid="200">
                                            <p:txEl>
                                              <p:pRg st="11" end="11"/>
                                            </p:txEl>
                                          </p:spTgt>
                                        </p:tgtEl>
                                        <p:attrNameLst>
                                          <p:attrName>style.visibility</p:attrName>
                                        </p:attrNameLst>
                                      </p:cBhvr>
                                      <p:to>
                                        <p:strVal val="visible"/>
                                      </p:to>
                                    </p:set>
                                    <p:anim calcmode="lin" valueType="num">
                                      <p:cBhvr>
                                        <p:cTn id="63" dur="2000" fill="hold"/>
                                        <p:tgtEl>
                                          <p:spTgt spid="200">
                                            <p:txEl>
                                              <p:pRg st="11" end="11"/>
                                            </p:txEl>
                                          </p:spTgt>
                                        </p:tgtEl>
                                        <p:attrNameLst>
                                          <p:attrName>ppt_x</p:attrName>
                                        </p:attrNameLst>
                                      </p:cBhvr>
                                      <p:tavLst>
                                        <p:tav tm="0">
                                          <p:val>
                                            <p:strVal val="#ppt_x"/>
                                          </p:val>
                                        </p:tav>
                                        <p:tav tm="100000">
                                          <p:val>
                                            <p:strVal val="#ppt_x"/>
                                          </p:val>
                                        </p:tav>
                                      </p:tavLst>
                                    </p:anim>
                                    <p:anim calcmode="lin" valueType="num">
                                      <p:cBhvr>
                                        <p:cTn id="64" dur="2000" fill="hold"/>
                                        <p:tgtEl>
                                          <p:spTgt spid="200">
                                            <p:txEl>
                                              <p:pRg st="11" end="11"/>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2" nodeType="withEffect">
                                  <p:stCondLst>
                                    <p:cond delay="0"/>
                                  </p:stCondLst>
                                  <p:iterate>
                                    <p:tmAbs val="0"/>
                                  </p:iterate>
                                  <p:childTnLst>
                                    <p:set>
                                      <p:cBhvr>
                                        <p:cTn id="66" fill="hold"/>
                                        <p:tgtEl>
                                          <p:spTgt spid="200">
                                            <p:txEl>
                                              <p:pRg st="12" end="12"/>
                                            </p:txEl>
                                          </p:spTgt>
                                        </p:tgtEl>
                                        <p:attrNameLst>
                                          <p:attrName>style.visibility</p:attrName>
                                        </p:attrNameLst>
                                      </p:cBhvr>
                                      <p:to>
                                        <p:strVal val="visible"/>
                                      </p:to>
                                    </p:set>
                                    <p:anim calcmode="lin" valueType="num">
                                      <p:cBhvr>
                                        <p:cTn id="67" dur="2000" fill="hold"/>
                                        <p:tgtEl>
                                          <p:spTgt spid="200">
                                            <p:txEl>
                                              <p:pRg st="12" end="12"/>
                                            </p:txEl>
                                          </p:spTgt>
                                        </p:tgtEl>
                                        <p:attrNameLst>
                                          <p:attrName>ppt_x</p:attrName>
                                        </p:attrNameLst>
                                      </p:cBhvr>
                                      <p:tavLst>
                                        <p:tav tm="0">
                                          <p:val>
                                            <p:strVal val="#ppt_x"/>
                                          </p:val>
                                        </p:tav>
                                        <p:tav tm="100000">
                                          <p:val>
                                            <p:strVal val="#ppt_x"/>
                                          </p:val>
                                        </p:tav>
                                      </p:tavLst>
                                    </p:anim>
                                    <p:anim calcmode="lin" valueType="num">
                                      <p:cBhvr>
                                        <p:cTn id="68" dur="2000" fill="hold"/>
                                        <p:tgtEl>
                                          <p:spTgt spid="200">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1" animBg="1" advAuto="0"/>
      <p:bldP spid="200" grpId="2" build="p"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p:cNvSpPr>
          <p:nvPr>
            <p:ph type="title" idx="4294967295"/>
          </p:nvPr>
        </p:nvSpPr>
        <p:spPr>
          <a:xfrm>
            <a:off x="301625" y="228599"/>
            <a:ext cx="8540750" cy="1143002"/>
          </a:xfrm>
          <a:prstGeom prst="rect">
            <a:avLst/>
          </a:prstGeom>
        </p:spPr>
        <p:txBody>
          <a:bodyPr>
            <a:normAutofit/>
          </a:bodyPr>
          <a:lstStyle>
            <a:lvl1pPr>
              <a:defRPr>
                <a:effectLst>
                  <a:outerShdw blurRad="12700" dist="25400" dir="2700000" rotWithShape="0">
                    <a:srgbClr val="000000"/>
                  </a:outerShdw>
                </a:effectLst>
              </a:defRPr>
            </a:lvl1pPr>
          </a:lstStyle>
          <a:p>
            <a:r>
              <a:t>Sec. 2 The Age of Railroads </a:t>
            </a:r>
          </a:p>
        </p:txBody>
      </p:sp>
      <p:sp>
        <p:nvSpPr>
          <p:cNvPr id="203" name="Shape 203"/>
          <p:cNvSpPr>
            <a:spLocks noGrp="1"/>
          </p:cNvSpPr>
          <p:nvPr>
            <p:ph type="body" idx="4294967295"/>
          </p:nvPr>
        </p:nvSpPr>
        <p:spPr>
          <a:xfrm>
            <a:off x="228600" y="1219200"/>
            <a:ext cx="8686800" cy="5410200"/>
          </a:xfrm>
          <a:prstGeom prst="rect">
            <a:avLst/>
          </a:prstGeom>
        </p:spPr>
        <p:txBody>
          <a:bodyPr>
            <a:normAutofit/>
          </a:bodyPr>
          <a:lstStyle/>
          <a:p>
            <a:pPr>
              <a:defRPr>
                <a:effectLst>
                  <a:outerShdw blurRad="12700" dist="25400" dir="2700000" rotWithShape="0">
                    <a:srgbClr val="000000"/>
                  </a:outerShdw>
                </a:effectLst>
              </a:defRPr>
            </a:pPr>
            <a:r>
              <a:t>Opportunities and Opportunists</a:t>
            </a:r>
          </a:p>
          <a:p>
            <a:pPr marL="742950" lvl="1" indent="-285750">
              <a:spcBef>
                <a:spcPts val="0"/>
              </a:spcBef>
              <a:buClr>
                <a:srgbClr val="6FA9B7"/>
              </a:buClr>
              <a:buFont typeface="Wingdings"/>
              <a:defRPr sz="2800">
                <a:effectLst>
                  <a:outerShdw blurRad="12700" dist="25400" dir="2700000" rotWithShape="0">
                    <a:srgbClr val="000000"/>
                  </a:outerShdw>
                </a:effectLst>
              </a:defRPr>
            </a:pPr>
            <a:r>
              <a:t>New Towns and Markets </a:t>
            </a:r>
          </a:p>
          <a:p>
            <a:pPr marL="1143000" lvl="2" indent="-228600">
              <a:spcBef>
                <a:spcPts val="0"/>
              </a:spcBef>
              <a:defRPr sz="2400">
                <a:effectLst>
                  <a:outerShdw blurRad="12700" dist="25400" dir="2700000" rotWithShape="0">
                    <a:srgbClr val="000000"/>
                  </a:outerShdw>
                </a:effectLst>
              </a:defRPr>
            </a:pPr>
            <a:r>
              <a:t>Cities grew along the tracks-Flagstaff, Seattle, Denver</a:t>
            </a:r>
          </a:p>
          <a:p>
            <a:pPr marL="1143000" lvl="2" indent="-228600">
              <a:spcBef>
                <a:spcPts val="0"/>
              </a:spcBef>
              <a:defRPr sz="2400">
                <a:effectLst>
                  <a:outerShdw blurRad="12700" dist="25400" dir="2700000" rotWithShape="0">
                    <a:srgbClr val="000000"/>
                  </a:outerShdw>
                </a:effectLst>
              </a:defRPr>
            </a:pPr>
            <a:r>
              <a:t>Cities specialized in markets</a:t>
            </a:r>
          </a:p>
          <a:p>
            <a:pPr marL="742950" lvl="1" indent="-285750">
              <a:spcBef>
                <a:spcPts val="0"/>
              </a:spcBef>
              <a:buClr>
                <a:srgbClr val="6FA9B7"/>
              </a:buClr>
              <a:buFont typeface="Wingdings"/>
              <a:defRPr sz="2800">
                <a:effectLst>
                  <a:outerShdw blurRad="12700" dist="25400" dir="2700000" rotWithShape="0">
                    <a:srgbClr val="000000"/>
                  </a:outerShdw>
                </a:effectLst>
              </a:defRPr>
            </a:pPr>
            <a:r>
              <a:t>George Pullman</a:t>
            </a:r>
          </a:p>
          <a:p>
            <a:pPr marL="1143000" lvl="2" indent="-228600">
              <a:spcBef>
                <a:spcPts val="0"/>
              </a:spcBef>
              <a:defRPr sz="2400">
                <a:effectLst>
                  <a:outerShdw blurRad="12700" dist="25400" dir="2700000" rotWithShape="0">
                    <a:srgbClr val="000000"/>
                  </a:outerShdw>
                </a:effectLst>
              </a:defRPr>
            </a:pPr>
            <a:r>
              <a:t>Produced sleeper cars for trains </a:t>
            </a:r>
          </a:p>
          <a:p>
            <a:pPr marL="1143000" lvl="2" indent="-228600">
              <a:spcBef>
                <a:spcPts val="0"/>
              </a:spcBef>
              <a:defRPr sz="2000">
                <a:effectLst>
                  <a:outerShdw blurRad="12700" dist="25400" dir="2700000" rotWithShape="0">
                    <a:srgbClr val="000000"/>
                  </a:outerShdw>
                </a:effectLst>
              </a:defRPr>
            </a:pPr>
            <a:r>
              <a:t>Built a city for his workers near factory- strict but luxury conditions</a:t>
            </a:r>
          </a:p>
          <a:p>
            <a:pPr marL="742950" lvl="1" indent="-285750">
              <a:spcBef>
                <a:spcPts val="0"/>
              </a:spcBef>
              <a:buClr>
                <a:srgbClr val="6FA9B7"/>
              </a:buClr>
              <a:buFont typeface="Wingdings"/>
              <a:defRPr sz="2800">
                <a:effectLst>
                  <a:outerShdw blurRad="12700" dist="25400" dir="2700000" rotWithShape="0">
                    <a:srgbClr val="000000"/>
                  </a:outerShdw>
                </a:effectLst>
              </a:defRPr>
            </a:pPr>
            <a:r>
              <a:t>Credit Mobilier</a:t>
            </a:r>
          </a:p>
          <a:p>
            <a:pPr marL="1143000" lvl="2" indent="-228600">
              <a:spcBef>
                <a:spcPts val="0"/>
              </a:spcBef>
              <a:defRPr sz="2400">
                <a:effectLst>
                  <a:outerShdw blurRad="12700" dist="25400" dir="2700000" rotWithShape="0">
                    <a:srgbClr val="000000"/>
                  </a:outerShdw>
                </a:effectLst>
              </a:defRPr>
            </a:pPr>
            <a:r>
              <a:t>Company used to embezzle money by Union Pacific</a:t>
            </a:r>
          </a:p>
          <a:p>
            <a:pPr marL="1143000" lvl="2" indent="-228600">
              <a:spcBef>
                <a:spcPts val="0"/>
              </a:spcBef>
              <a:defRPr sz="2400">
                <a:effectLst>
                  <a:outerShdw blurRad="12700" dist="25400" dir="2700000" rotWithShape="0">
                    <a:srgbClr val="000000"/>
                  </a:outerShdw>
                </a:effectLst>
              </a:defRPr>
            </a:pPr>
            <a:r>
              <a:t>Paid congress to look other way</a:t>
            </a:r>
          </a:p>
          <a:p>
            <a:pPr marL="1600200" lvl="3" indent="-228600">
              <a:spcBef>
                <a:spcPts val="0"/>
              </a:spcBef>
              <a:buClr>
                <a:srgbClr val="6FA9B7"/>
              </a:buClr>
              <a:buFont typeface="Wingdings"/>
              <a:defRPr sz="2000">
                <a:effectLst>
                  <a:outerShdw blurRad="12700" dist="25400" dir="2700000" rotWithShape="0">
                    <a:srgbClr val="000000"/>
                  </a:outerShdw>
                </a:effectLst>
              </a:defRPr>
            </a:pPr>
            <a:r>
              <a:t>James Garfield- Republican Party</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0" fill="hold" grpId="1" nodeType="clickEffect">
                                  <p:stCondLst>
                                    <p:cond delay="0"/>
                                  </p:stCondLst>
                                  <p:iterate>
                                    <p:tmAbs val="0"/>
                                  </p:iterate>
                                  <p:childTnLst>
                                    <p:set>
                                      <p:cBhvr>
                                        <p:cTn id="6" fill="hold"/>
                                        <p:tgtEl>
                                          <p:spTgt spid="202"/>
                                        </p:tgtEl>
                                        <p:attrNameLst>
                                          <p:attrName>style.visibility</p:attrName>
                                        </p:attrNameLst>
                                      </p:cBhvr>
                                      <p:to>
                                        <p:strVal val="visible"/>
                                      </p:to>
                                    </p:set>
                                    <p:anim calcmode="lin" valueType="num">
                                      <p:cBhvr>
                                        <p:cTn id="7" dur="2000" fill="hold"/>
                                        <p:tgtEl>
                                          <p:spTgt spid="202"/>
                                        </p:tgtEl>
                                        <p:attrNameLst>
                                          <p:attrName>ppt_w</p:attrName>
                                        </p:attrNameLst>
                                      </p:cBhvr>
                                      <p:tavLst>
                                        <p:tav tm="0">
                                          <p:val>
                                            <p:fltVal val="0"/>
                                          </p:val>
                                        </p:tav>
                                        <p:tav tm="100000">
                                          <p:val>
                                            <p:strVal val="#ppt_w"/>
                                          </p:val>
                                        </p:tav>
                                      </p:tavLst>
                                    </p:anim>
                                    <p:anim calcmode="lin" valueType="num">
                                      <p:cBhvr>
                                        <p:cTn id="8" dur="2000" fill="hold"/>
                                        <p:tgtEl>
                                          <p:spTgt spid="202"/>
                                        </p:tgtEl>
                                        <p:attrNameLst>
                                          <p:attrName>ppt_h</p:attrName>
                                        </p:attrNameLst>
                                      </p:cBhvr>
                                      <p:tavLst>
                                        <p:tav tm="0">
                                          <p:val>
                                            <p:fltVal val="0"/>
                                          </p:val>
                                        </p:tav>
                                        <p:tav tm="100000">
                                          <p:val>
                                            <p:strVal val="#ppt_h"/>
                                          </p:val>
                                        </p:tav>
                                      </p:tavLst>
                                    </p:anim>
                                    <p:anim calcmode="lin" valueType="num">
                                      <p:cBhvr>
                                        <p:cTn id="9" dur="2000" fill="hold"/>
                                        <p:tgtEl>
                                          <p:spTgt spid="20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0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2" nodeType="clickEffect">
                                  <p:stCondLst>
                                    <p:cond delay="0"/>
                                  </p:stCondLst>
                                  <p:iterate>
                                    <p:tmAbs val="0"/>
                                  </p:iterate>
                                  <p:childTnLst>
                                    <p:set>
                                      <p:cBhvr>
                                        <p:cTn id="14" fill="hold"/>
                                        <p:tgtEl>
                                          <p:spTgt spid="203"/>
                                        </p:tgtEl>
                                        <p:attrNameLst>
                                          <p:attrName>style.visibility</p:attrName>
                                        </p:attrNameLst>
                                      </p:cBhvr>
                                      <p:to>
                                        <p:strVal val="visible"/>
                                      </p:to>
                                    </p:set>
                                    <p:anim calcmode="lin" valueType="num">
                                      <p:cBhvr>
                                        <p:cTn id="15" dur="2000" fill="hold"/>
                                        <p:tgtEl>
                                          <p:spTgt spid="203"/>
                                        </p:tgtEl>
                                        <p:attrNameLst>
                                          <p:attrName>ppt_x</p:attrName>
                                        </p:attrNameLst>
                                      </p:cBhvr>
                                      <p:tavLst>
                                        <p:tav tm="0">
                                          <p:val>
                                            <p:strVal val="#ppt_x"/>
                                          </p:val>
                                        </p:tav>
                                        <p:tav tm="100000">
                                          <p:val>
                                            <p:strVal val="#ppt_x"/>
                                          </p:val>
                                        </p:tav>
                                      </p:tavLst>
                                    </p:anim>
                                    <p:anim calcmode="lin" valueType="num">
                                      <p:cBhvr>
                                        <p:cTn id="16" dur="2000" fill="hold"/>
                                        <p:tgtEl>
                                          <p:spTgt spid="2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1" animBg="1" advAuto="0"/>
      <p:bldP spid="203" grpId="2"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pp111thstreeteastofchamplain.jpg" descr="http://www.pullman-museum.org/main/pp111thstreeteastofchamplain.jpg"/>
          <p:cNvPicPr>
            <a:picLocks noChangeAspect="1"/>
          </p:cNvPicPr>
          <p:nvPr/>
        </p:nvPicPr>
        <p:blipFill>
          <a:blip r:embed="rId2">
            <a:extLst/>
          </a:blip>
          <a:stretch>
            <a:fillRect/>
          </a:stretch>
        </p:blipFill>
        <p:spPr>
          <a:xfrm>
            <a:off x="0" y="0"/>
            <a:ext cx="5548313" cy="3170238"/>
          </a:xfrm>
          <a:prstGeom prst="rect">
            <a:avLst/>
          </a:prstGeom>
          <a:ln w="12700">
            <a:miter lim="400000"/>
          </a:ln>
        </p:spPr>
      </p:pic>
      <p:pic>
        <p:nvPicPr>
          <p:cNvPr id="206" name="pplookingeastfromtopofarcade.jpg" descr="http://www.pullman-museum.org/main/pplookingeastfromtopofarcade.jpg"/>
          <p:cNvPicPr>
            <a:picLocks noChangeAspect="1"/>
          </p:cNvPicPr>
          <p:nvPr/>
        </p:nvPicPr>
        <p:blipFill>
          <a:blip r:embed="rId3">
            <a:extLst/>
          </a:blip>
          <a:stretch>
            <a:fillRect/>
          </a:stretch>
        </p:blipFill>
        <p:spPr>
          <a:xfrm>
            <a:off x="0" y="3170237"/>
            <a:ext cx="5899150" cy="3659188"/>
          </a:xfrm>
          <a:prstGeom prst="rect">
            <a:avLst/>
          </a:prstGeom>
          <a:ln w="12700">
            <a:miter lim="400000"/>
          </a:ln>
        </p:spPr>
      </p:pic>
      <p:pic>
        <p:nvPicPr>
          <p:cNvPr id="207" name="hotel.jpg" descr="http://lydia.bradley.edu/hilltopics/06win/images/features/hotel.jpg"/>
          <p:cNvPicPr>
            <a:picLocks noChangeAspect="1"/>
          </p:cNvPicPr>
          <p:nvPr/>
        </p:nvPicPr>
        <p:blipFill>
          <a:blip r:embed="rId4">
            <a:extLst/>
          </a:blip>
          <a:stretch>
            <a:fillRect/>
          </a:stretch>
        </p:blipFill>
        <p:spPr>
          <a:xfrm>
            <a:off x="5548312" y="-11113"/>
            <a:ext cx="3595688" cy="3181351"/>
          </a:xfrm>
          <a:prstGeom prst="rect">
            <a:avLst/>
          </a:prstGeom>
          <a:ln w="12700">
            <a:miter lim="400000"/>
          </a:ln>
        </p:spPr>
      </p:pic>
      <p:pic>
        <p:nvPicPr>
          <p:cNvPr id="208" name="1-2-3ad-25-explorepahistory-a0b3f4-a_349.jpg" descr="http://delanceyplace.com/cmsAdmin/uploads/1-2-3ad-25-explorepahistory-a0b3f4-a_349.jpg"/>
          <p:cNvPicPr>
            <a:picLocks noChangeAspect="1"/>
          </p:cNvPicPr>
          <p:nvPr/>
        </p:nvPicPr>
        <p:blipFill>
          <a:blip r:embed="rId5">
            <a:extLst/>
          </a:blip>
          <a:stretch>
            <a:fillRect/>
          </a:stretch>
        </p:blipFill>
        <p:spPr>
          <a:xfrm>
            <a:off x="5794375" y="3159125"/>
            <a:ext cx="3349625" cy="3698875"/>
          </a:xfrm>
          <a:prstGeom prst="rect">
            <a:avLst/>
          </a:prstGeom>
          <a:ln w="12700">
            <a:miter lim="400000"/>
          </a:ln>
        </p:spPr>
      </p:pic>
    </p:spTree>
  </p:cSld>
  <p:clrMapOvr>
    <a:masterClrMapping/>
  </p:clrMapOvr>
  <p:transition xmlns:p14="http://schemas.microsoft.com/office/powerpoint/2010/mai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p:cNvSpPr>
          <p:nvPr>
            <p:ph type="title" idx="4294967295"/>
          </p:nvPr>
        </p:nvSpPr>
        <p:spPr>
          <a:xfrm>
            <a:off x="301625" y="228599"/>
            <a:ext cx="8540750" cy="1143002"/>
          </a:xfrm>
          <a:prstGeom prst="rect">
            <a:avLst/>
          </a:prstGeom>
        </p:spPr>
        <p:txBody>
          <a:bodyPr>
            <a:normAutofit/>
          </a:bodyPr>
          <a:lstStyle>
            <a:lvl1pPr>
              <a:defRPr>
                <a:effectLst>
                  <a:outerShdw blurRad="12700" dist="25400" dir="2700000" rotWithShape="0">
                    <a:srgbClr val="000000"/>
                  </a:outerShdw>
                </a:effectLst>
              </a:defRPr>
            </a:lvl1pPr>
          </a:lstStyle>
          <a:p>
            <a:r>
              <a:t>Sec. 2 The Age of Railroads </a:t>
            </a:r>
          </a:p>
        </p:txBody>
      </p:sp>
      <p:sp>
        <p:nvSpPr>
          <p:cNvPr id="211" name="Shape 211"/>
          <p:cNvSpPr>
            <a:spLocks noGrp="1"/>
          </p:cNvSpPr>
          <p:nvPr>
            <p:ph type="body" idx="4294967295"/>
          </p:nvPr>
        </p:nvSpPr>
        <p:spPr>
          <a:xfrm>
            <a:off x="457200" y="1295400"/>
            <a:ext cx="8229600" cy="5257800"/>
          </a:xfrm>
          <a:prstGeom prst="rect">
            <a:avLst/>
          </a:prstGeom>
        </p:spPr>
        <p:txBody>
          <a:bodyPr>
            <a:normAutofit/>
          </a:bodyPr>
          <a:lstStyle/>
          <a:p>
            <a:pPr>
              <a:defRPr>
                <a:effectLst>
                  <a:outerShdw blurRad="12700" dist="25400" dir="2700000" rotWithShape="0">
                    <a:srgbClr val="000000"/>
                  </a:outerShdw>
                </a:effectLst>
              </a:defRPr>
            </a:pPr>
            <a:r>
              <a:t>The Grange and the Railroads </a:t>
            </a:r>
          </a:p>
          <a:p>
            <a:pPr marL="742950" lvl="1" indent="-285750">
              <a:spcBef>
                <a:spcPts val="0"/>
              </a:spcBef>
              <a:buClr>
                <a:srgbClr val="6FA9B7"/>
              </a:buClr>
              <a:buFont typeface="Wingdings"/>
              <a:defRPr sz="2800">
                <a:effectLst>
                  <a:outerShdw blurRad="12700" dist="25400" dir="2700000" rotWithShape="0">
                    <a:srgbClr val="000000"/>
                  </a:outerShdw>
                </a:effectLst>
              </a:defRPr>
            </a:pPr>
            <a:r>
              <a:t>Railroad Abuse</a:t>
            </a:r>
          </a:p>
          <a:p>
            <a:pPr marL="1143000" lvl="2" indent="-228600">
              <a:spcBef>
                <a:spcPts val="0"/>
              </a:spcBef>
              <a:defRPr sz="2000">
                <a:effectLst>
                  <a:outerShdw blurRad="12700" dist="25400" dir="2700000" rotWithShape="0">
                    <a:srgbClr val="000000"/>
                  </a:outerShdw>
                </a:effectLst>
              </a:defRPr>
            </a:pPr>
            <a:r>
              <a:t>Sold land to businesses, Fixed prices, over charges</a:t>
            </a:r>
          </a:p>
          <a:p>
            <a:pPr marL="742950" lvl="1" indent="-285750">
              <a:spcBef>
                <a:spcPts val="0"/>
              </a:spcBef>
              <a:buClr>
                <a:srgbClr val="6FA9B7"/>
              </a:buClr>
              <a:buFont typeface="Wingdings"/>
              <a:defRPr sz="2800">
                <a:effectLst>
                  <a:outerShdw blurRad="12700" dist="25400" dir="2700000" rotWithShape="0">
                    <a:srgbClr val="000000"/>
                  </a:outerShdw>
                </a:effectLst>
              </a:defRPr>
            </a:pPr>
            <a:r>
              <a:t>Granger Laws</a:t>
            </a:r>
          </a:p>
          <a:p>
            <a:pPr marL="1143000" lvl="2" indent="-228600">
              <a:spcBef>
                <a:spcPts val="0"/>
              </a:spcBef>
              <a:defRPr sz="2400">
                <a:effectLst>
                  <a:outerShdw blurRad="12700" dist="25400" dir="2700000" rotWithShape="0">
                    <a:srgbClr val="000000"/>
                  </a:outerShdw>
                </a:effectLst>
              </a:defRPr>
            </a:pPr>
            <a:r>
              <a:t>Munn v. Illinois </a:t>
            </a:r>
          </a:p>
          <a:p>
            <a:pPr marL="1600200" lvl="3" indent="-228600">
              <a:spcBef>
                <a:spcPts val="0"/>
              </a:spcBef>
              <a:buClr>
                <a:srgbClr val="6FA9B7"/>
              </a:buClr>
              <a:buFont typeface="Wingdings"/>
              <a:defRPr sz="2000">
                <a:effectLst>
                  <a:outerShdw blurRad="12700" dist="25400" dir="2700000" rotWithShape="0">
                    <a:srgbClr val="000000"/>
                  </a:outerShdw>
                </a:effectLst>
              </a:defRPr>
            </a:pPr>
            <a:r>
              <a:t>States regulate prices to benefit consumers &amp; farmers</a:t>
            </a:r>
          </a:p>
          <a:p>
            <a:pPr marL="742950" lvl="1" indent="-285750">
              <a:spcBef>
                <a:spcPts val="0"/>
              </a:spcBef>
              <a:buClr>
                <a:srgbClr val="6FA9B7"/>
              </a:buClr>
              <a:buFont typeface="Wingdings"/>
              <a:defRPr sz="2800">
                <a:effectLst>
                  <a:outerShdw blurRad="12700" dist="25400" dir="2700000" rotWithShape="0">
                    <a:srgbClr val="000000"/>
                  </a:outerShdw>
                </a:effectLst>
              </a:defRPr>
            </a:pPr>
            <a:r>
              <a:t>Interstate Commerce Act</a:t>
            </a:r>
          </a:p>
          <a:p>
            <a:pPr marL="1143000" lvl="2" indent="-228600">
              <a:spcBef>
                <a:spcPts val="0"/>
              </a:spcBef>
              <a:defRPr sz="2400">
                <a:effectLst>
                  <a:outerShdw blurRad="12700" dist="25400" dir="2700000" rotWithShape="0">
                    <a:srgbClr val="000000"/>
                  </a:outerShdw>
                </a:effectLst>
              </a:defRPr>
            </a:pPr>
            <a:r>
              <a:t>States could not regulate interstate commerce</a:t>
            </a:r>
          </a:p>
          <a:p>
            <a:pPr marL="742950" lvl="1" indent="-285750">
              <a:spcBef>
                <a:spcPts val="0"/>
              </a:spcBef>
              <a:buClr>
                <a:srgbClr val="6FA9B7"/>
              </a:buClr>
              <a:buFont typeface="Wingdings"/>
              <a:defRPr sz="2800">
                <a:effectLst>
                  <a:outerShdw blurRad="12700" dist="25400" dir="2700000" rotWithShape="0">
                    <a:srgbClr val="000000"/>
                  </a:outerShdw>
                </a:effectLst>
              </a:defRPr>
            </a:pPr>
            <a:r>
              <a:t>Panic and Consolidation</a:t>
            </a:r>
          </a:p>
          <a:p>
            <a:pPr marL="1143000" lvl="2" indent="-228600">
              <a:spcBef>
                <a:spcPts val="0"/>
              </a:spcBef>
              <a:defRPr sz="1800">
                <a:effectLst>
                  <a:outerShdw blurRad="12700" dist="25400" dir="2700000" rotWithShape="0">
                    <a:srgbClr val="000000"/>
                  </a:outerShdw>
                </a:effectLst>
              </a:defRPr>
            </a:pPr>
            <a:r>
              <a:t>Corporate abuse, mismanagement, competition, &amp; overbuilding</a:t>
            </a:r>
          </a:p>
          <a:p>
            <a:pPr marL="1143000" lvl="2" indent="-228600">
              <a:spcBef>
                <a:spcPts val="0"/>
              </a:spcBef>
              <a:defRPr sz="1800">
                <a:effectLst>
                  <a:outerShdw blurRad="12700" dist="25400" dir="2700000" rotWithShape="0">
                    <a:srgbClr val="000000"/>
                  </a:outerShdw>
                </a:effectLst>
              </a:defRPr>
            </a:pPr>
            <a:r>
              <a:t>J.P.Morgan and Company bought and controlled over 2/3 of the nations railroads.</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0" fill="hold" grpId="1" nodeType="clickEffect">
                                  <p:stCondLst>
                                    <p:cond delay="0"/>
                                  </p:stCondLst>
                                  <p:iterate>
                                    <p:tmAbs val="0"/>
                                  </p:iterate>
                                  <p:childTnLst>
                                    <p:set>
                                      <p:cBhvr>
                                        <p:cTn id="6" fill="hold"/>
                                        <p:tgtEl>
                                          <p:spTgt spid="210"/>
                                        </p:tgtEl>
                                        <p:attrNameLst>
                                          <p:attrName>style.visibility</p:attrName>
                                        </p:attrNameLst>
                                      </p:cBhvr>
                                      <p:to>
                                        <p:strVal val="visible"/>
                                      </p:to>
                                    </p:set>
                                    <p:anim calcmode="lin" valueType="num">
                                      <p:cBhvr>
                                        <p:cTn id="7" dur="2000" fill="hold"/>
                                        <p:tgtEl>
                                          <p:spTgt spid="210"/>
                                        </p:tgtEl>
                                        <p:attrNameLst>
                                          <p:attrName>ppt_w</p:attrName>
                                        </p:attrNameLst>
                                      </p:cBhvr>
                                      <p:tavLst>
                                        <p:tav tm="0">
                                          <p:val>
                                            <p:fltVal val="0"/>
                                          </p:val>
                                        </p:tav>
                                        <p:tav tm="100000">
                                          <p:val>
                                            <p:strVal val="#ppt_w"/>
                                          </p:val>
                                        </p:tav>
                                      </p:tavLst>
                                    </p:anim>
                                    <p:anim calcmode="lin" valueType="num">
                                      <p:cBhvr>
                                        <p:cTn id="8" dur="2000" fill="hold"/>
                                        <p:tgtEl>
                                          <p:spTgt spid="210"/>
                                        </p:tgtEl>
                                        <p:attrNameLst>
                                          <p:attrName>ppt_h</p:attrName>
                                        </p:attrNameLst>
                                      </p:cBhvr>
                                      <p:tavLst>
                                        <p:tav tm="0">
                                          <p:val>
                                            <p:fltVal val="0"/>
                                          </p:val>
                                        </p:tav>
                                        <p:tav tm="100000">
                                          <p:val>
                                            <p:strVal val="#ppt_h"/>
                                          </p:val>
                                        </p:tav>
                                      </p:tavLst>
                                    </p:anim>
                                    <p:anim calcmode="lin" valueType="num">
                                      <p:cBhvr>
                                        <p:cTn id="9" dur="2000" fill="hold"/>
                                        <p:tgtEl>
                                          <p:spTgt spid="210"/>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2" nodeType="clickEffect">
                                  <p:stCondLst>
                                    <p:cond delay="0"/>
                                  </p:stCondLst>
                                  <p:iterate>
                                    <p:tmAbs val="0"/>
                                  </p:iterate>
                                  <p:childTnLst>
                                    <p:set>
                                      <p:cBhvr>
                                        <p:cTn id="14" fill="hold"/>
                                        <p:tgtEl>
                                          <p:spTgt spid="211"/>
                                        </p:tgtEl>
                                        <p:attrNameLst>
                                          <p:attrName>style.visibility</p:attrName>
                                        </p:attrNameLst>
                                      </p:cBhvr>
                                      <p:to>
                                        <p:strVal val="visible"/>
                                      </p:to>
                                    </p:set>
                                    <p:anim calcmode="lin" valueType="num">
                                      <p:cBhvr>
                                        <p:cTn id="15" dur="2000" fill="hold"/>
                                        <p:tgtEl>
                                          <p:spTgt spid="211"/>
                                        </p:tgtEl>
                                        <p:attrNameLst>
                                          <p:attrName>ppt_x</p:attrName>
                                        </p:attrNameLst>
                                      </p:cBhvr>
                                      <p:tavLst>
                                        <p:tav tm="0">
                                          <p:val>
                                            <p:strVal val="#ppt_x"/>
                                          </p:val>
                                        </p:tav>
                                        <p:tav tm="100000">
                                          <p:val>
                                            <p:strVal val="#ppt_x"/>
                                          </p:val>
                                        </p:tav>
                                      </p:tavLst>
                                    </p:anim>
                                    <p:anim calcmode="lin" valueType="num">
                                      <p:cBhvr>
                                        <p:cTn id="16" dur="2000" fill="hold"/>
                                        <p:tgtEl>
                                          <p:spTgt spid="2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1" animBg="1" advAuto="0"/>
      <p:bldP spid="211" grpId="2" animBg="1" advAuto="0"/>
    </p:bldLst>
  </p:timing>
</p:sld>
</file>

<file path=ppt/theme/theme1.xml><?xml version="1.0" encoding="utf-8"?>
<a:theme xmlns:a="http://schemas.openxmlformats.org/drawingml/2006/main" name="Compass">
  <a:themeElements>
    <a:clrScheme name="Compass">
      <a:dk1>
        <a:srgbClr val="5A5C6C"/>
      </a:dk1>
      <a:lt1>
        <a:srgbClr val="6C6212"/>
      </a:lt1>
      <a:dk2>
        <a:srgbClr val="A7A7A7"/>
      </a:dk2>
      <a:lt2>
        <a:srgbClr val="535353"/>
      </a:lt2>
      <a:accent1>
        <a:srgbClr val="9966FF"/>
      </a:accent1>
      <a:accent2>
        <a:srgbClr val="9383B3"/>
      </a:accent2>
      <a:accent3>
        <a:srgbClr val="9BBB59"/>
      </a:accent3>
      <a:accent4>
        <a:srgbClr val="8064A2"/>
      </a:accent4>
      <a:accent5>
        <a:srgbClr val="4BACC6"/>
      </a:accent5>
      <a:accent6>
        <a:srgbClr val="F79646"/>
      </a:accent6>
      <a:hlink>
        <a:srgbClr val="0000FF"/>
      </a:hlink>
      <a:folHlink>
        <a:srgbClr val="FF00FF"/>
      </a:folHlink>
    </a:clrScheme>
    <a:fontScheme name="Compass">
      <a:majorFont>
        <a:latin typeface="Helvetica"/>
        <a:ea typeface="Helvetica"/>
        <a:cs typeface="Helvetica"/>
      </a:majorFont>
      <a:minorFont>
        <a:latin typeface="Arial"/>
        <a:ea typeface="Arial"/>
        <a:cs typeface="Arial"/>
      </a:minorFont>
    </a:fontScheme>
    <a:fmtScheme name="Compas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ompass">
  <a:themeElements>
    <a:clrScheme name="Compass">
      <a:dk1>
        <a:srgbClr val="000000"/>
      </a:dk1>
      <a:lt1>
        <a:srgbClr val="FFFFFF"/>
      </a:lt1>
      <a:dk2>
        <a:srgbClr val="A7A7A7"/>
      </a:dk2>
      <a:lt2>
        <a:srgbClr val="535353"/>
      </a:lt2>
      <a:accent1>
        <a:srgbClr val="9966FF"/>
      </a:accent1>
      <a:accent2>
        <a:srgbClr val="9383B3"/>
      </a:accent2>
      <a:accent3>
        <a:srgbClr val="9BBB59"/>
      </a:accent3>
      <a:accent4>
        <a:srgbClr val="8064A2"/>
      </a:accent4>
      <a:accent5>
        <a:srgbClr val="4BACC6"/>
      </a:accent5>
      <a:accent6>
        <a:srgbClr val="F79646"/>
      </a:accent6>
      <a:hlink>
        <a:srgbClr val="0000FF"/>
      </a:hlink>
      <a:folHlink>
        <a:srgbClr val="FF00FF"/>
      </a:folHlink>
    </a:clrScheme>
    <a:fontScheme name="Compass">
      <a:majorFont>
        <a:latin typeface="Helvetica"/>
        <a:ea typeface="Helvetica"/>
        <a:cs typeface="Helvetica"/>
      </a:majorFont>
      <a:minorFont>
        <a:latin typeface="Arial"/>
        <a:ea typeface="Arial"/>
        <a:cs typeface="Arial"/>
      </a:minorFont>
    </a:fontScheme>
    <a:fmtScheme name="Compas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885</Words>
  <Application>Microsoft Macintosh PowerPoint</Application>
  <PresentationFormat>On-screen Show (4:3)</PresentationFormat>
  <Paragraphs>130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Compass</vt:lpstr>
      <vt:lpstr>Industry Comes of Age 1865-1900</vt:lpstr>
      <vt:lpstr>The Gospel of Wealth</vt:lpstr>
      <vt:lpstr>Sec 1. Intro </vt:lpstr>
      <vt:lpstr>Sec. 1 Industry Spurs Change</vt:lpstr>
      <vt:lpstr>Sec. 1 Industry Spurs Change</vt:lpstr>
      <vt:lpstr>Sec. 2 The Age of Railroads </vt:lpstr>
      <vt:lpstr>Sec. 2 The Age of Railroads </vt:lpstr>
      <vt:lpstr>PowerPoint Presentation</vt:lpstr>
      <vt:lpstr>Sec. 2 The Age of Railroads </vt:lpstr>
      <vt:lpstr>Captains of Industry or Robber Barons?</vt:lpstr>
      <vt:lpstr>The Commodore</vt:lpstr>
      <vt:lpstr>Miracles of Mechanization American ingenuity played a vital role </vt:lpstr>
      <vt:lpstr>The Trust Titan Emerges  </vt:lpstr>
      <vt:lpstr>Carnegie and Other Sultans of Steel </vt:lpstr>
      <vt:lpstr>J.P. Morgan and U.S. Steel</vt:lpstr>
      <vt:lpstr>The Supremacy of Steel</vt:lpstr>
      <vt:lpstr>Rockefeller Grows an American Beauty Rose  </vt:lpstr>
      <vt:lpstr>Standard Oil and Mr. Rockefeller</vt:lpstr>
      <vt:lpstr>The Impact of the Industrial Revolution on America</vt:lpstr>
      <vt:lpstr>Sherman Anti-Trust Act</vt:lpstr>
      <vt:lpstr>The South in the Age of Industry</vt:lpstr>
      <vt:lpstr>Women in the Age of Industrialism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Industry Comes of Age 1865-1900</dc:title>
  <cp:lastModifiedBy>ITD</cp:lastModifiedBy>
  <cp:revision>1</cp:revision>
  <cp:lastPrinted>2016-09-26T15:02:32Z</cp:lastPrinted>
  <dcterms:modified xsi:type="dcterms:W3CDTF">2016-09-26T15:49:13Z</dcterms:modified>
</cp:coreProperties>
</file>