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996633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996633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996633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996633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996633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996633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996633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996633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996633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996633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CCD2FF"/>
          </a:solidFill>
        </a:fill>
      </a:tcStyle>
    </a:wholeTbl>
    <a:band2H>
      <a:tcTxStyle b="def" i="def"/>
      <a:tcStyle>
        <a:tcBdr/>
        <a:fill>
          <a:solidFill>
            <a:srgbClr val="E7EA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996633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996633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9966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AE7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9966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996633"/>
              </a:solidFill>
              <a:prstDash val="solid"/>
              <a:round/>
            </a:ln>
          </a:top>
          <a:bottom>
            <a:ln w="25400" cap="flat">
              <a:solidFill>
                <a:srgbClr val="9966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A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96633"/>
              </a:solidFill>
              <a:prstDash val="solid"/>
              <a:round/>
            </a:ln>
          </a:top>
          <a:bottom>
            <a:ln w="25400" cap="flat">
              <a:solidFill>
                <a:srgbClr val="9966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996633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DDD2CC"/>
          </a:solidFill>
        </a:fill>
      </a:tcStyle>
    </a:wholeTbl>
    <a:band2H>
      <a:tcTxStyle b="def" i="def"/>
      <a:tcStyle>
        <a:tcBdr/>
        <a:fill>
          <a:solidFill>
            <a:srgbClr val="EFEAE7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99663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99663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996633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EAEAE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EAEAEA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508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254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" name="Shape 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8"/>
          <p:cNvGrpSpPr/>
          <p:nvPr/>
        </p:nvGrpSpPr>
        <p:grpSpPr>
          <a:xfrm>
            <a:off x="0" y="0"/>
            <a:ext cx="9142413" cy="6856413"/>
            <a:chOff x="0" y="0"/>
            <a:chExt cx="9142412" cy="6856412"/>
          </a:xfrm>
        </p:grpSpPr>
        <p:sp>
          <p:nvSpPr>
            <p:cNvPr id="24" name="Shape 24"/>
            <p:cNvSpPr/>
            <p:nvPr/>
          </p:nvSpPr>
          <p:spPr>
            <a:xfrm>
              <a:off x="0" y="0"/>
              <a:ext cx="455613" cy="6856413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996633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EAEAEA"/>
                  </a:solidFill>
                </a:defRPr>
              </a:pPr>
            </a:p>
          </p:txBody>
        </p:sp>
        <p:sp>
          <p:nvSpPr>
            <p:cNvPr id="25" name="Shape 25"/>
            <p:cNvSpPr/>
            <p:nvPr/>
          </p:nvSpPr>
          <p:spPr>
            <a:xfrm>
              <a:off x="8686800" y="0"/>
              <a:ext cx="455613" cy="6856413"/>
            </a:xfrm>
            <a:prstGeom prst="rect">
              <a:avLst/>
            </a:prstGeom>
            <a:gradFill flip="none" rotWithShape="1">
              <a:gsLst>
                <a:gs pos="0">
                  <a:srgbClr val="996633"/>
                </a:gs>
                <a:gs pos="100000">
                  <a:srgbClr val="000000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EAEAEA"/>
                  </a:solidFill>
                </a:defRPr>
              </a:pPr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-1"/>
              <a:ext cx="9142413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996633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EAEAEA"/>
                  </a:solidFill>
                </a:defRPr>
              </a:pPr>
            </a:p>
          </p:txBody>
        </p:sp>
        <p:sp>
          <p:nvSpPr>
            <p:cNvPr id="27" name="Shape 27"/>
            <p:cNvSpPr/>
            <p:nvPr/>
          </p:nvSpPr>
          <p:spPr>
            <a:xfrm flipH="1" rot="10800000">
              <a:off x="0" y="6324600"/>
              <a:ext cx="9142413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6633"/>
                </a:gs>
                <a:gs pos="100000">
                  <a:srgbClr val="0000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EAEAEA"/>
                  </a:solidFill>
                </a:defRPr>
              </a:pPr>
            </a:p>
          </p:txBody>
        </p:sp>
        <p:sp>
          <p:nvSpPr>
            <p:cNvPr id="28" name="Shape 28" descr="Brown marble"/>
            <p:cNvSpPr/>
            <p:nvPr/>
          </p:nvSpPr>
          <p:spPr>
            <a:xfrm>
              <a:off x="457200" y="304800"/>
              <a:ext cx="8229600" cy="6019800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EAEAEA"/>
                  </a:solidFill>
                </a:defRPr>
              </a:pP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609600" y="3324225"/>
              <a:ext cx="8001000" cy="374650"/>
              <a:chOff x="0" y="0"/>
              <a:chExt cx="8001000" cy="374650"/>
            </a:xfrm>
          </p:grpSpPr>
          <p:sp>
            <p:nvSpPr>
              <p:cNvPr id="29" name="Shape 29"/>
              <p:cNvSpPr/>
              <p:nvPr/>
            </p:nvSpPr>
            <p:spPr>
              <a:xfrm>
                <a:off x="0" y="146050"/>
                <a:ext cx="8001000" cy="2286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EAEAEA"/>
                    </a:solidFill>
                  </a:defRPr>
                </a:p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6350" y="0"/>
                <a:ext cx="7843838" cy="277813"/>
              </a:xfrm>
              <a:prstGeom prst="rect">
                <a:avLst/>
              </a:prstGeom>
              <a:gradFill flip="none" rotWithShape="1">
                <a:gsLst>
                  <a:gs pos="0">
                    <a:srgbClr val="E6DCAC"/>
                  </a:gs>
                  <a:gs pos="22999">
                    <a:srgbClr val="C7AC4C"/>
                  </a:gs>
                  <a:gs pos="55000">
                    <a:srgbClr val="E6D78A"/>
                  </a:gs>
                  <a:gs pos="69999">
                    <a:srgbClr val="C7AC4C"/>
                  </a:gs>
                  <a:gs pos="88000">
                    <a:srgbClr val="E6D78A"/>
                  </a:gs>
                  <a:gs pos="100000">
                    <a:srgbClr val="E6DCAC"/>
                  </a:gs>
                </a:gsLst>
                <a:lin ang="13500000" scaled="0"/>
              </a:gradFill>
              <a:ln w="12700" cap="flat">
                <a:solidFill>
                  <a:srgbClr val="CC996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EAEAEA"/>
                    </a:solidFill>
                  </a:defRPr>
                </a:p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12700" y="69850"/>
                <a:ext cx="7840663" cy="0"/>
              </a:xfrm>
              <a:prstGeom prst="line">
                <a:avLst/>
              </a:prstGeom>
              <a:noFill/>
              <a:ln w="12700" cap="flat">
                <a:solidFill>
                  <a:srgbClr val="CC996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EAEAEA"/>
                    </a:solidFill>
                  </a:defRPr>
                </a:p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12700" y="146050"/>
                <a:ext cx="7840663" cy="0"/>
              </a:xfrm>
              <a:prstGeom prst="line">
                <a:avLst/>
              </a:prstGeom>
              <a:noFill/>
              <a:ln w="12700" cap="flat">
                <a:solidFill>
                  <a:srgbClr val="CC996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EAEAEA"/>
                    </a:solidFill>
                  </a:defRPr>
                </a:pPr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12700" y="222250"/>
                <a:ext cx="7840663" cy="0"/>
              </a:xfrm>
              <a:prstGeom prst="line">
                <a:avLst/>
              </a:prstGeom>
              <a:noFill/>
              <a:ln w="12700" cap="flat">
                <a:solidFill>
                  <a:srgbClr val="CC996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EAEAEA"/>
                    </a:solidFill>
                  </a:defRPr>
                </a:pPr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12700" y="55562"/>
                <a:ext cx="7840663" cy="1"/>
              </a:xfrm>
              <a:prstGeom prst="line">
                <a:avLst/>
              </a:prstGeom>
              <a:noFill/>
              <a:ln w="12700" cap="flat">
                <a:solidFill>
                  <a:srgbClr val="FFCC6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EAEAEA"/>
                    </a:solidFill>
                  </a:defRPr>
                </a:p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12700" y="131762"/>
                <a:ext cx="7840663" cy="1"/>
              </a:xfrm>
              <a:prstGeom prst="line">
                <a:avLst/>
              </a:prstGeom>
              <a:noFill/>
              <a:ln w="12700" cap="flat">
                <a:solidFill>
                  <a:srgbClr val="FFCC6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EAEAEA"/>
                    </a:solidFill>
                  </a:defRPr>
                </a:pPr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12700" y="207962"/>
                <a:ext cx="7840663" cy="1"/>
              </a:xfrm>
              <a:prstGeom prst="line">
                <a:avLst/>
              </a:prstGeom>
              <a:noFill/>
              <a:ln w="12700" cap="flat">
                <a:solidFill>
                  <a:srgbClr val="FFCC6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EAEAEA"/>
                    </a:solidFill>
                  </a:defRPr>
                </a:pPr>
              </a:p>
            </p:txBody>
          </p:sp>
        </p:grpSp>
      </p:grp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2413" cy="6856413"/>
            <a:chOff x="0" y="0"/>
            <a:chExt cx="9142412" cy="6856412"/>
          </a:xfrm>
        </p:grpSpPr>
        <p:sp>
          <p:nvSpPr>
            <p:cNvPr id="2" name="Shape 2"/>
            <p:cNvSpPr/>
            <p:nvPr/>
          </p:nvSpPr>
          <p:spPr>
            <a:xfrm>
              <a:off x="0" y="0"/>
              <a:ext cx="455613" cy="6856413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996633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EAEAEA"/>
                  </a:solidFill>
                </a:defRPr>
              </a:pPr>
            </a:p>
          </p:txBody>
        </p:sp>
        <p:sp>
          <p:nvSpPr>
            <p:cNvPr id="3" name="Shape 3"/>
            <p:cNvSpPr/>
            <p:nvPr/>
          </p:nvSpPr>
          <p:spPr>
            <a:xfrm>
              <a:off x="8686800" y="0"/>
              <a:ext cx="455613" cy="6856413"/>
            </a:xfrm>
            <a:prstGeom prst="rect">
              <a:avLst/>
            </a:prstGeom>
            <a:gradFill flip="none" rotWithShape="1">
              <a:gsLst>
                <a:gs pos="0">
                  <a:srgbClr val="996633"/>
                </a:gs>
                <a:gs pos="100000">
                  <a:srgbClr val="000000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EAEAEA"/>
                  </a:solidFill>
                </a:defRPr>
              </a:pPr>
            </a:p>
          </p:txBody>
        </p:sp>
        <p:sp>
          <p:nvSpPr>
            <p:cNvPr id="4" name="Shape 4"/>
            <p:cNvSpPr/>
            <p:nvPr/>
          </p:nvSpPr>
          <p:spPr>
            <a:xfrm>
              <a:off x="0" y="-1"/>
              <a:ext cx="9142413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996633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EAEAEA"/>
                  </a:solidFill>
                </a:defRPr>
              </a:pPr>
            </a:p>
          </p:txBody>
        </p:sp>
        <p:sp>
          <p:nvSpPr>
            <p:cNvPr id="5" name="Shape 5"/>
            <p:cNvSpPr/>
            <p:nvPr/>
          </p:nvSpPr>
          <p:spPr>
            <a:xfrm flipH="1" rot="10800000">
              <a:off x="0" y="6324600"/>
              <a:ext cx="9142413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65" y="21600"/>
                  </a:lnTo>
                  <a:lnTo>
                    <a:pt x="2043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6633"/>
                </a:gs>
                <a:gs pos="100000">
                  <a:srgbClr val="0000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EAEAEA"/>
                  </a:solidFill>
                </a:defRPr>
              </a:pPr>
            </a:p>
          </p:txBody>
        </p:sp>
        <p:sp>
          <p:nvSpPr>
            <p:cNvPr id="6" name="Shape 6" descr="Brown marble"/>
            <p:cNvSpPr/>
            <p:nvPr/>
          </p:nvSpPr>
          <p:spPr>
            <a:xfrm>
              <a:off x="457200" y="304800"/>
              <a:ext cx="8229600" cy="6019800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EAEAEA"/>
                  </a:solidFill>
                </a:defRPr>
              </a:pPr>
            </a:p>
          </p:txBody>
        </p:sp>
      </p:grpSp>
      <p:sp>
        <p:nvSpPr>
          <p:cNvPr id="8" name="Shape 8"/>
          <p:cNvSpPr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/>
          <a:lstStyle/>
          <a:p>
            <a:pPr/>
            <a: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8155656" y="6484670"/>
            <a:ext cx="302544" cy="289460"/>
          </a:xfrm>
          <a:prstGeom prst="rect">
            <a:avLst/>
          </a:prstGeom>
          <a:ln w="12700">
            <a:miter lim="400000"/>
          </a:ln>
        </p:spPr>
        <p:txBody>
          <a:bodyPr wrap="none" lIns="46037" tIns="46037" rIns="46037" bIns="46037" anchor="ctr">
            <a:spAutoFit/>
          </a:bodyPr>
          <a:lstStyle>
            <a:lvl1pPr algn="r">
              <a:defRPr i="1" sz="1400">
                <a:solidFill>
                  <a:srgbClr val="CC996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7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EAEAEA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965200" marR="0" indent="-508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EAEAEA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320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EAEAEA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78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EAEAEA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EAEAEA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EAEAEA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EAEAEA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EAEAEA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EAEAEA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vm.mackinacparks.com/" TargetMode="External"/><Relationship Id="rId3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609600" y="838200"/>
            <a:ext cx="7772400" cy="5887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08000" indent="-508000">
              <a:spcBef>
                <a:spcPts val="1200"/>
              </a:spcBef>
              <a:buClr>
                <a:srgbClr val="F02E00"/>
              </a:buClr>
              <a:buSzPct val="100000"/>
              <a:buFont typeface="Helvetica"/>
              <a:buChar char="Q"/>
              <a:tabLst>
                <a:tab pos="1143000" algn="l"/>
              </a:tabLst>
              <a:defRPr sz="21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General William Henry</a:t>
            </a:r>
            <a:br/>
            <a:r>
              <a:t>Harrison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governor of</a:t>
            </a:r>
            <a:br/>
            <a:r>
              <a:t>the Indiana Territory.</a:t>
            </a:r>
          </a:p>
          <a:p>
            <a:pPr marL="508000" indent="-508000">
              <a:spcBef>
                <a:spcPts val="1200"/>
              </a:spcBef>
              <a:buClr>
                <a:srgbClr val="F02E00"/>
              </a:buClr>
              <a:buSzPct val="100000"/>
              <a:buFont typeface="Helvetica"/>
              <a:buChar char="Q"/>
              <a:tabLst>
                <a:tab pos="1143000" algn="l"/>
              </a:tabLst>
              <a:defRPr sz="21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Invited Native Indian</a:t>
            </a:r>
            <a:br/>
            <a:r>
              <a:t>chiefs to Ft. Wayne, IN</a:t>
            </a:r>
            <a:br/>
            <a:r>
              <a:t>to sign away 3 mil. acres </a:t>
            </a:r>
            <a:br/>
            <a:r>
              <a:t>of land to the US </a:t>
            </a:r>
            <a:br/>
            <a:r>
              <a:t>government.</a:t>
            </a:r>
          </a:p>
          <a:p>
            <a:pPr marL="508000" indent="-508000">
              <a:spcBef>
                <a:spcPts val="1200"/>
              </a:spcBef>
              <a:buClr>
                <a:srgbClr val="F02E00"/>
              </a:buClr>
              <a:buSzPct val="100000"/>
              <a:buFont typeface="Helvetica"/>
              <a:buChar char="Q"/>
              <a:tabLst>
                <a:tab pos="1143000" algn="l"/>
              </a:tabLst>
              <a:defRPr sz="21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Tecumseh organized a confederacy of Indian tribes to fight for their homelands.</a:t>
            </a:r>
          </a:p>
          <a:p>
            <a:pPr marL="508000" indent="-508000">
              <a:spcBef>
                <a:spcPts val="1200"/>
              </a:spcBef>
              <a:buClr>
                <a:srgbClr val="F02E00"/>
              </a:buClr>
              <a:buSzPct val="100000"/>
              <a:buFont typeface="Helvetica"/>
              <a:buChar char="Q"/>
              <a:tabLst>
                <a:tab pos="1143000" algn="l"/>
              </a:tabLst>
              <a:defRPr sz="21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Tecumseh’s brother fought against Harrison and was defeated at Tippecanoe.</a:t>
            </a:r>
          </a:p>
          <a:p>
            <a:pPr marL="508000" indent="-508000">
              <a:spcBef>
                <a:spcPts val="1200"/>
              </a:spcBef>
              <a:buClr>
                <a:srgbClr val="F02E00"/>
              </a:buClr>
              <a:buSzPct val="100000"/>
              <a:buFont typeface="Helvetica"/>
              <a:buChar char="Q"/>
              <a:tabLst>
                <a:tab pos="1143000" algn="l"/>
              </a:tabLst>
              <a:defRPr sz="2100">
                <a:solidFill>
                  <a:srgbClr val="EAEAE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This made Harrison a national hero!</a:t>
            </a:r>
            <a:br/>
            <a:r>
              <a:t>[1840 election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Tippecanoe &amp; Tyler, too!]</a:t>
            </a:r>
          </a:p>
        </p:txBody>
      </p:sp>
      <p:sp>
        <p:nvSpPr>
          <p:cNvPr id="49" name="Shape 49"/>
          <p:cNvSpPr/>
          <p:nvPr/>
        </p:nvSpPr>
        <p:spPr>
          <a:xfrm>
            <a:off x="990600" y="228599"/>
            <a:ext cx="7391400" cy="701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6633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400"/>
              </a:spcBef>
              <a:defRPr b="1" sz="4000">
                <a:solidFill>
                  <a:srgbClr val="FFCC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CheshireBroad"/>
                <a:ea typeface="CheshireBroad"/>
                <a:cs typeface="CheshireBroad"/>
                <a:sym typeface="CheshireBroad"/>
              </a:defRPr>
            </a:lvl1pPr>
          </a:lstStyle>
          <a:p>
            <a:pPr/>
            <a:r>
              <a:t>Battle of Tippecanoe, 1811</a:t>
            </a:r>
          </a:p>
        </p:txBody>
      </p:sp>
      <p:pic>
        <p:nvPicPr>
          <p:cNvPr id="50" name="William_H.jpg" descr="William_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838200"/>
            <a:ext cx="3016250" cy="2895600"/>
          </a:xfrm>
          <a:prstGeom prst="rect">
            <a:avLst/>
          </a:prstGeom>
          <a:ln>
            <a:solidFill>
              <a:srgbClr val="FFCC66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2"/>
      <p:bldP build="p" bldLvl="5" animBg="1" rev="0" advAuto="0" spid="4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 idx="4294967295"/>
          </p:nvPr>
        </p:nvSpPr>
        <p:spPr>
          <a:xfrm>
            <a:off x="685800" y="4571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/>
            </a:lvl1pPr>
          </a:lstStyle>
          <a:p>
            <a:pPr/>
            <a:r>
              <a:t>“The Star Spangled Banner”</a:t>
            </a:r>
          </a:p>
        </p:txBody>
      </p:sp>
      <p:pic>
        <p:nvPicPr>
          <p:cNvPr id="81" name="Ch9FortMcHenry.jpg" descr="Ch9FortMcHenr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797300"/>
            <a:ext cx="3706813" cy="2411413"/>
          </a:xfrm>
          <a:prstGeom prst="rect">
            <a:avLst/>
          </a:prstGeom>
          <a:ln w="57150">
            <a:solidFill>
              <a:srgbClr val="000000"/>
            </a:solidFill>
          </a:ln>
        </p:spPr>
      </p:pic>
      <p:pic>
        <p:nvPicPr>
          <p:cNvPr id="82" name="IMG_086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892" y="316881"/>
            <a:ext cx="2591302" cy="3455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G_086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71254" y="3697340"/>
            <a:ext cx="1958499" cy="2611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G_0848 (2)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69550" y="298076"/>
            <a:ext cx="2619508" cy="3492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G_0857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13315" y="305507"/>
            <a:ext cx="2761770" cy="3682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G_0878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15526" y="3418968"/>
            <a:ext cx="2173693" cy="2898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 idx="4294967295"/>
          </p:nvPr>
        </p:nvSpPr>
        <p:spPr>
          <a:xfrm>
            <a:off x="685800" y="4571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Things that make you go hmmm</a:t>
            </a:r>
          </a:p>
        </p:txBody>
      </p:sp>
      <p:sp>
        <p:nvSpPr>
          <p:cNvPr id="89" name="Shape 89"/>
          <p:cNvSpPr/>
          <p:nvPr>
            <p:ph type="body" sz="half" idx="4294967295"/>
          </p:nvPr>
        </p:nvSpPr>
        <p:spPr>
          <a:xfrm>
            <a:off x="685800" y="1905000"/>
            <a:ext cx="38100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500"/>
              </a:spcBef>
              <a:defRPr sz="2400"/>
            </a:pPr>
            <a:r>
              <a:t>The Treaty of Ghent on December 24, 1814 ends the War of  1812. The war is considered </a:t>
            </a:r>
            <a:r>
              <a:rPr i="1"/>
              <a:t>Staus quo ante bellum</a:t>
            </a:r>
            <a:endParaRPr i="1"/>
          </a:p>
          <a:p>
            <a:pPr>
              <a:spcBef>
                <a:spcPts val="500"/>
              </a:spcBef>
              <a:defRPr sz="2400"/>
            </a:pPr>
            <a:r>
              <a:t>The Hartford Convention, several New England states fear that the war is lost and actually talk about becoming another country</a:t>
            </a:r>
          </a:p>
        </p:txBody>
      </p:sp>
      <p:pic>
        <p:nvPicPr>
          <p:cNvPr id="90" name="20020.jpg" descr="20020"/>
          <p:cNvPicPr>
            <a:picLocks noChangeAspect="1"/>
          </p:cNvPicPr>
          <p:nvPr/>
        </p:nvPicPr>
        <p:blipFill>
          <a:blip r:embed="rId2">
            <a:extLst/>
          </a:blip>
          <a:srcRect l="0" t="8699" r="0" b="8654"/>
          <a:stretch>
            <a:fillRect/>
          </a:stretch>
        </p:blipFill>
        <p:spPr>
          <a:xfrm>
            <a:off x="4648200" y="2057399"/>
            <a:ext cx="3810000" cy="3429001"/>
          </a:xfrm>
          <a:prstGeom prst="rect">
            <a:avLst/>
          </a:prstGeom>
          <a:ln w="57150">
            <a:solidFill>
              <a:srgbClr val="0000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 idx="4294967295"/>
          </p:nvPr>
        </p:nvSpPr>
        <p:spPr>
          <a:xfrm>
            <a:off x="622300" y="380999"/>
            <a:ext cx="7772400" cy="13192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896111">
              <a:defRPr sz="4312"/>
            </a:pPr>
            <a:r>
              <a:t>TREATY OF GHENT </a:t>
            </a:r>
            <a:br/>
            <a:r>
              <a:t>BRINGS PEACE</a:t>
            </a:r>
          </a:p>
        </p:txBody>
      </p:sp>
      <p:pic>
        <p:nvPicPr>
          <p:cNvPr id="93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700212"/>
            <a:ext cx="7645400" cy="4300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 idx="4294967295"/>
          </p:nvPr>
        </p:nvSpPr>
        <p:spPr>
          <a:xfrm>
            <a:off x="685800" y="4571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/>
            </a:lvl1pPr>
          </a:lstStyle>
          <a:p>
            <a:pPr/>
            <a:r>
              <a:t>The Battle of New Orleans</a:t>
            </a:r>
          </a:p>
        </p:txBody>
      </p:sp>
      <p:sp>
        <p:nvSpPr>
          <p:cNvPr id="96" name="Shape 96"/>
          <p:cNvSpPr/>
          <p:nvPr>
            <p:ph type="body" sz="half" idx="4294967295"/>
          </p:nvPr>
        </p:nvSpPr>
        <p:spPr>
          <a:xfrm>
            <a:off x="304800" y="1981200"/>
            <a:ext cx="41910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defRPr sz="2800"/>
            </a:pPr>
            <a:r>
              <a:t>The American forces are a multicultural motely band of experienced soldiers and warriors</a:t>
            </a:r>
          </a:p>
          <a:p>
            <a:pPr>
              <a:spcBef>
                <a:spcPts val="600"/>
              </a:spcBef>
              <a:defRPr sz="2800"/>
            </a:pPr>
            <a:r>
              <a:t>The British, a trained army are virtually mauled by American forces hiding behind earthworks and cannons</a:t>
            </a:r>
          </a:p>
        </p:txBody>
      </p:sp>
      <p:pic>
        <p:nvPicPr>
          <p:cNvPr id="9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905000"/>
            <a:ext cx="3810000" cy="4114800"/>
          </a:xfrm>
          <a:prstGeom prst="rect">
            <a:avLst/>
          </a:prstGeom>
          <a:ln w="57150">
            <a:solidFill>
              <a:srgbClr val="EAEAEA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 idx="4294967295"/>
          </p:nvPr>
        </p:nvSpPr>
        <p:spPr>
          <a:xfrm>
            <a:off x="685800" y="4571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/>
            </a:lvl1pPr>
          </a:lstStyle>
          <a:p>
            <a:pPr/>
            <a:r>
              <a:t>The Battle of New Orleans</a:t>
            </a:r>
          </a:p>
        </p:txBody>
      </p:sp>
      <p:sp>
        <p:nvSpPr>
          <p:cNvPr id="100" name="Shape 100"/>
          <p:cNvSpPr/>
          <p:nvPr>
            <p:ph type="body" sz="half" idx="4294967295"/>
          </p:nvPr>
        </p:nvSpPr>
        <p:spPr>
          <a:xfrm>
            <a:off x="533399" y="1905000"/>
            <a:ext cx="4953002" cy="4191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American forces at New Orleans are led by General Andrew Jackson whose army inflicts great casualties on the British army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Andrew Jackson will be associated with winning the war. People assume that this victory is responsible for ending the war.</a:t>
            </a:r>
          </a:p>
        </p:txBody>
      </p:sp>
      <p:pic>
        <p:nvPicPr>
          <p:cNvPr id="10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7400" y="1981200"/>
            <a:ext cx="2895600" cy="4114800"/>
          </a:xfrm>
          <a:prstGeom prst="rect">
            <a:avLst/>
          </a:prstGeom>
          <a:ln w="57150">
            <a:solidFill>
              <a:srgbClr val="EAEAEA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 idx="4294967295"/>
          </p:nvPr>
        </p:nvSpPr>
        <p:spPr>
          <a:xfrm>
            <a:off x="685800" y="4571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/>
            </a:lvl1pPr>
          </a:lstStyle>
          <a:p>
            <a:pPr/>
            <a:r>
              <a:t>The Battle of New Orleans</a:t>
            </a:r>
          </a:p>
        </p:txBody>
      </p:sp>
      <p:pic>
        <p:nvPicPr>
          <p:cNvPr id="104" name="0108_l.jpg" descr="0108_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2133600"/>
            <a:ext cx="6629400" cy="4114800"/>
          </a:xfrm>
          <a:prstGeom prst="rect">
            <a:avLst/>
          </a:prstGeom>
          <a:ln w="57150">
            <a:solidFill>
              <a:srgbClr val="0000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 idx="4294967295"/>
          </p:nvPr>
        </p:nvSpPr>
        <p:spPr>
          <a:xfrm>
            <a:off x="685800" y="4571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/>
            </a:lvl1pPr>
          </a:lstStyle>
          <a:p>
            <a:pPr/>
            <a:r>
              <a:t>The Impact of the War of 1812</a:t>
            </a:r>
          </a:p>
        </p:txBody>
      </p:sp>
      <p:sp>
        <p:nvSpPr>
          <p:cNvPr id="107" name="Shape 107"/>
          <p:cNvSpPr/>
          <p:nvPr>
            <p:ph type="body" idx="4294967295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609600" indent="-609600">
              <a:spcBef>
                <a:spcPts val="600"/>
              </a:spcBef>
              <a:buAutoNum type="arabicPeriod" startAt="1"/>
              <a:defRPr sz="2800"/>
            </a:pPr>
            <a:r>
              <a:t>A sense of nationalism sweeps America. Nationalism is a belief and sense of pride in one’s country based on it’s achievements.</a:t>
            </a:r>
          </a:p>
          <a:p>
            <a:pPr marL="609600" indent="-609600">
              <a:spcBef>
                <a:spcPts val="600"/>
              </a:spcBef>
              <a:buAutoNum type="arabicPeriod" startAt="1"/>
              <a:defRPr sz="2800"/>
            </a:pPr>
            <a:r>
              <a:t>The nation will embark on foreign trade and begin to build a transportation system in the United States.</a:t>
            </a:r>
          </a:p>
          <a:p>
            <a:pPr marL="609600" indent="-609600">
              <a:spcBef>
                <a:spcPts val="600"/>
              </a:spcBef>
              <a:buAutoNum type="arabicPeriod" startAt="1"/>
              <a:defRPr sz="2800"/>
            </a:pPr>
            <a:r>
              <a:t>Native American resistance will be removed from the Ohio River Valley permanently  opening the Midwest for expansion.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 idx="4294967295"/>
          </p:nvPr>
        </p:nvSpPr>
        <p:spPr>
          <a:xfrm>
            <a:off x="685800" y="4571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/>
            </a:lvl1pPr>
          </a:lstStyle>
          <a:p>
            <a:pPr/>
            <a:r>
              <a:t>Causes for the War of 1812</a:t>
            </a:r>
          </a:p>
        </p:txBody>
      </p:sp>
      <p:sp>
        <p:nvSpPr>
          <p:cNvPr id="53" name="Shape 53"/>
          <p:cNvSpPr/>
          <p:nvPr>
            <p:ph type="body" sz="half" idx="4294967295"/>
          </p:nvPr>
        </p:nvSpPr>
        <p:spPr>
          <a:xfrm>
            <a:off x="457200" y="1981200"/>
            <a:ext cx="46482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The British Navy is taking American sailors from American ships to sail on British ships. This is called impressment.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British sailors leave British ships to sail on American ships because they are treated better and get paid very well</a:t>
            </a:r>
          </a:p>
        </p:txBody>
      </p:sp>
      <p:pic>
        <p:nvPicPr>
          <p:cNvPr id="5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1905000"/>
            <a:ext cx="3505200" cy="4114800"/>
          </a:xfrm>
          <a:prstGeom prst="rect">
            <a:avLst/>
          </a:prstGeom>
          <a:ln w="57150">
            <a:solidFill>
              <a:srgbClr val="EAEAEA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 idx="4294967295"/>
          </p:nvPr>
        </p:nvSpPr>
        <p:spPr>
          <a:xfrm>
            <a:off x="685800" y="4571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/>
            </a:lvl1pPr>
          </a:lstStyle>
          <a:p>
            <a:pPr/>
            <a:r>
              <a:t>Causes for the War of 1812</a:t>
            </a:r>
          </a:p>
        </p:txBody>
      </p:sp>
      <p:sp>
        <p:nvSpPr>
          <p:cNvPr id="57" name="Shape 57"/>
          <p:cNvSpPr/>
          <p:nvPr>
            <p:ph type="body" sz="half" idx="4294967295"/>
          </p:nvPr>
        </p:nvSpPr>
        <p:spPr>
          <a:xfrm>
            <a:off x="381000" y="1981200"/>
            <a:ext cx="41148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The United States has a desire to expand into more territory like British Canada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The real cause for this land grab is because of a poor transportation system and effects from the Embargo Act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Americans believe that seizing more land will end the depression</a:t>
            </a:r>
          </a:p>
        </p:txBody>
      </p:sp>
      <p:pic>
        <p:nvPicPr>
          <p:cNvPr id="58" name="image.png"/>
          <p:cNvPicPr>
            <a:picLocks noChangeAspect="1"/>
          </p:cNvPicPr>
          <p:nvPr/>
        </p:nvPicPr>
        <p:blipFill>
          <a:blip r:embed="rId2">
            <a:extLst/>
          </a:blip>
          <a:srcRect l="25000" t="0" r="0" b="0"/>
          <a:stretch>
            <a:fillRect/>
          </a:stretch>
        </p:blipFill>
        <p:spPr>
          <a:xfrm>
            <a:off x="5105400" y="1981200"/>
            <a:ext cx="3429000" cy="4114800"/>
          </a:xfrm>
          <a:prstGeom prst="rect">
            <a:avLst/>
          </a:prstGeom>
          <a:ln w="57150">
            <a:solidFill>
              <a:srgbClr val="EAEAEA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 idx="4294967295"/>
          </p:nvPr>
        </p:nvSpPr>
        <p:spPr>
          <a:xfrm>
            <a:off x="685800" y="4571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/>
            </a:lvl1pPr>
          </a:lstStyle>
          <a:p>
            <a:pPr/>
            <a:r>
              <a:t>Causes for the War of 1812</a:t>
            </a:r>
          </a:p>
        </p:txBody>
      </p:sp>
      <p:sp>
        <p:nvSpPr>
          <p:cNvPr id="61" name="Shape 61"/>
          <p:cNvSpPr/>
          <p:nvPr>
            <p:ph type="body" sz="half" idx="4294967295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defRPr sz="2800"/>
            </a:pPr>
            <a:r>
              <a:t>The United States wants to prove to Britain that the victory of the American Revolution was not luck.</a:t>
            </a:r>
          </a:p>
          <a:p>
            <a:pPr>
              <a:spcBef>
                <a:spcPts val="600"/>
              </a:spcBef>
              <a:defRPr sz="2800"/>
            </a:pPr>
            <a:r>
              <a:t>Americans demand respect from the world.</a:t>
            </a:r>
          </a:p>
        </p:txBody>
      </p:sp>
      <p:pic>
        <p:nvPicPr>
          <p:cNvPr id="6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1981200"/>
            <a:ext cx="3581400" cy="4114800"/>
          </a:xfrm>
          <a:prstGeom prst="rect">
            <a:avLst/>
          </a:prstGeom>
          <a:ln w="57150">
            <a:solidFill>
              <a:srgbClr val="EAEAEA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533400" y="533400"/>
            <a:ext cx="2133600" cy="26949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6633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000"/>
              </a:spcBef>
              <a:defRPr b="1" sz="3400">
                <a:solidFill>
                  <a:srgbClr val="FFCC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CheshireBroad"/>
                <a:ea typeface="CheshireBroad"/>
                <a:cs typeface="CheshireBroad"/>
                <a:sym typeface="CheshireBroad"/>
              </a:defRPr>
            </a:pPr>
            <a:r>
              <a:t>Overview</a:t>
            </a:r>
            <a:br/>
            <a:r>
              <a:t>of the</a:t>
            </a:r>
            <a:br/>
            <a:r>
              <a:t>War</a:t>
            </a:r>
            <a:br/>
            <a:r>
              <a:t>of</a:t>
            </a:r>
            <a:br/>
            <a:r>
              <a:t>1812</a:t>
            </a:r>
          </a:p>
        </p:txBody>
      </p:sp>
      <p:pic>
        <p:nvPicPr>
          <p:cNvPr id="65" name="map-War of 1812 - overview.png" descr="map-War of 1812 - overview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098"/>
          <a:stretch>
            <a:fillRect/>
          </a:stretch>
        </p:blipFill>
        <p:spPr>
          <a:xfrm>
            <a:off x="2971800" y="457200"/>
            <a:ext cx="5486400" cy="563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838200" y="304799"/>
            <a:ext cx="7543800" cy="701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6633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400"/>
              </a:spcBef>
              <a:defRPr b="1" sz="4000">
                <a:solidFill>
                  <a:srgbClr val="FFCC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CheshireBroad"/>
                <a:ea typeface="CheshireBroad"/>
                <a:cs typeface="CheshireBroad"/>
                <a:sym typeface="CheshireBroad"/>
              </a:defRPr>
            </a:pPr>
            <a:r>
              <a:t>3 U. S. Invasions of </a:t>
            </a:r>
            <a:r>
              <a:rPr u="sng">
                <a:solidFill>
                  <a:srgbClr val="FF0033"/>
                </a:solidFill>
                <a:uFill>
                  <a:solidFill>
                    <a:srgbClr val="FF0033"/>
                  </a:solidFill>
                </a:uFill>
                <a:hlinkClick r:id="rId2" invalidUrl="" action="" tgtFrame="" tooltip="" history="1" highlightClick="0" endSnd="0"/>
              </a:rPr>
              <a:t>1812</a:t>
            </a:r>
          </a:p>
        </p:txBody>
      </p:sp>
      <p:pic>
        <p:nvPicPr>
          <p:cNvPr id="68" name="12_01.jpeg" descr="12_0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990600"/>
            <a:ext cx="7315200" cy="5202238"/>
          </a:xfrm>
          <a:prstGeom prst="rect">
            <a:avLst/>
          </a:prstGeom>
          <a:ln>
            <a:solidFill>
              <a:srgbClr val="663300"/>
            </a:solidFill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 idx="4294967295"/>
          </p:nvPr>
        </p:nvSpPr>
        <p:spPr>
          <a:xfrm>
            <a:off x="685800" y="4571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Battle of Mackinac</a:t>
            </a:r>
          </a:p>
        </p:txBody>
      </p:sp>
      <p:pic>
        <p:nvPicPr>
          <p:cNvPr id="71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37" y="1624012"/>
            <a:ext cx="7815263" cy="4395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 idx="4294967295"/>
          </p:nvPr>
        </p:nvSpPr>
        <p:spPr>
          <a:xfrm>
            <a:off x="685800" y="457200"/>
            <a:ext cx="7772400" cy="838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/>
            </a:lvl1pPr>
          </a:lstStyle>
          <a:p>
            <a:pPr/>
            <a:r>
              <a:t>The British Burn the Capital</a:t>
            </a:r>
          </a:p>
        </p:txBody>
      </p:sp>
      <p:sp>
        <p:nvSpPr>
          <p:cNvPr id="74" name="Shape 74"/>
          <p:cNvSpPr/>
          <p:nvPr>
            <p:ph type="body" sz="half" idx="4294967295"/>
          </p:nvPr>
        </p:nvSpPr>
        <p:spPr>
          <a:xfrm>
            <a:off x="304800" y="1981200"/>
            <a:ext cx="41910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500"/>
              </a:spcBef>
              <a:defRPr sz="2400"/>
            </a:pPr>
            <a:r>
              <a:t>August 1814, the British Army invades the United States and marches on Washington D.C.</a:t>
            </a:r>
          </a:p>
          <a:p>
            <a:pPr>
              <a:spcBef>
                <a:spcPts val="500"/>
              </a:spcBef>
              <a:defRPr sz="2400"/>
            </a:pPr>
            <a:r>
              <a:t>After a brief fight the city surrenders and nearly all government buildings are razed by fire</a:t>
            </a:r>
          </a:p>
          <a:p>
            <a:pPr>
              <a:spcBef>
                <a:spcPts val="500"/>
              </a:spcBef>
              <a:defRPr sz="2400"/>
            </a:pPr>
            <a:r>
              <a:t>Madison rallies the American public after this defeat</a:t>
            </a:r>
          </a:p>
        </p:txBody>
      </p:sp>
      <p:pic>
        <p:nvPicPr>
          <p:cNvPr id="7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981200"/>
            <a:ext cx="4038600" cy="4114800"/>
          </a:xfrm>
          <a:prstGeom prst="rect">
            <a:avLst/>
          </a:prstGeom>
          <a:ln w="57150">
            <a:solidFill>
              <a:srgbClr val="EAEAEA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 idx="4294967295"/>
          </p:nvPr>
        </p:nvSpPr>
        <p:spPr>
          <a:xfrm>
            <a:off x="685800" y="4571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/>
            </a:lvl1pPr>
          </a:lstStyle>
          <a:p>
            <a:pPr/>
            <a:r>
              <a:t>“The Star Spangled Banner”</a:t>
            </a:r>
          </a:p>
        </p:txBody>
      </p:sp>
      <p:sp>
        <p:nvSpPr>
          <p:cNvPr id="78" name="Shape 78"/>
          <p:cNvSpPr/>
          <p:nvPr>
            <p:ph type="body" idx="4294967295"/>
          </p:nvPr>
        </p:nvSpPr>
        <p:spPr>
          <a:xfrm>
            <a:off x="685800" y="1905000"/>
            <a:ext cx="77724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defRPr sz="2800"/>
            </a:pPr>
            <a:r>
              <a:t>Francis Scott Key, a Lawyer on a British barge witnessed the British bombardment of Fort McHenry, near Baltimore for 12 hours</a:t>
            </a:r>
          </a:p>
          <a:p>
            <a:pPr>
              <a:spcBef>
                <a:spcPts val="600"/>
              </a:spcBef>
              <a:defRPr sz="2800"/>
            </a:pPr>
            <a:r>
              <a:t>In the morning he observed that the American flag still flew over the fort and writes a poem called </a:t>
            </a:r>
            <a:r>
              <a:rPr i="1"/>
              <a:t>“The Defence of Ft McHenry”</a:t>
            </a:r>
            <a:r>
              <a:t> it eventually becomes a song </a:t>
            </a:r>
            <a:r>
              <a:rPr i="1"/>
              <a:t>“The Star Spangled Banner”</a:t>
            </a:r>
          </a:p>
          <a:p>
            <a:pPr>
              <a:spcBef>
                <a:spcPts val="600"/>
              </a:spcBef>
              <a:defRPr sz="2800"/>
            </a:pPr>
            <a:r>
              <a:t>Americans rally to the war effort after the capital is burnt down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RNMRBL">
  <a:themeElements>
    <a:clrScheme name="BRNMRBL">
      <a:dk1>
        <a:srgbClr val="996633"/>
      </a:dk1>
      <a:lt1>
        <a:srgbClr val="996633"/>
      </a:lt1>
      <a:dk2>
        <a:srgbClr val="A7A7A7"/>
      </a:dk2>
      <a:lt2>
        <a:srgbClr val="535353"/>
      </a:lt2>
      <a:accent1>
        <a:srgbClr val="3366FF"/>
      </a:accent1>
      <a:accent2>
        <a:srgbClr val="60371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RNMRBL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RNMRB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996633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996633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NMRBL">
  <a:themeElements>
    <a:clrScheme name="BRNMRB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66FF"/>
      </a:accent1>
      <a:accent2>
        <a:srgbClr val="60371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RNMRBL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RNMRB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996633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996633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